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2" r:id="rId2"/>
    <p:sldMasterId id="2147483662" r:id="rId3"/>
  </p:sldMasterIdLst>
  <p:notesMasterIdLst>
    <p:notesMasterId r:id="rId22"/>
  </p:notesMasterIdLst>
  <p:handoutMasterIdLst>
    <p:handoutMasterId r:id="rId23"/>
  </p:handoutMasterIdLst>
  <p:sldIdLst>
    <p:sldId id="262" r:id="rId4"/>
    <p:sldId id="296" r:id="rId5"/>
    <p:sldId id="294" r:id="rId6"/>
    <p:sldId id="295" r:id="rId7"/>
    <p:sldId id="292" r:id="rId8"/>
    <p:sldId id="293" r:id="rId9"/>
    <p:sldId id="287" r:id="rId10"/>
    <p:sldId id="285" r:id="rId11"/>
    <p:sldId id="298" r:id="rId12"/>
    <p:sldId id="289" r:id="rId13"/>
    <p:sldId id="305" r:id="rId14"/>
    <p:sldId id="291" r:id="rId15"/>
    <p:sldId id="299" r:id="rId16"/>
    <p:sldId id="306" r:id="rId17"/>
    <p:sldId id="300" r:id="rId18"/>
    <p:sldId id="301" r:id="rId19"/>
    <p:sldId id="302" r:id="rId20"/>
    <p:sldId id="307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85">
          <p15:clr>
            <a:srgbClr val="A4A3A4"/>
          </p15:clr>
        </p15:guide>
        <p15:guide id="2" orient="horz" pos="758">
          <p15:clr>
            <a:srgbClr val="A4A3A4"/>
          </p15:clr>
        </p15:guide>
        <p15:guide id="3" pos="28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uren E. Saez" initials="LES" lastIdx="4" clrIdx="0">
    <p:extLst/>
  </p:cmAuthor>
  <p:cmAuthor id="2" name="Dan D. Lawson" initials="DDL" lastIdx="11" clrIdx="1"/>
  <p:cmAuthor id="3" name="Christina Fahy" initials="CCF" lastIdx="14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5C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34" autoAdjust="0"/>
    <p:restoredTop sz="89228" autoAdjust="0"/>
  </p:normalViewPr>
  <p:slideViewPr>
    <p:cSldViewPr snapToGrid="0" snapToObjects="1">
      <p:cViewPr varScale="1">
        <p:scale>
          <a:sx n="103" d="100"/>
          <a:sy n="103" d="100"/>
        </p:scale>
        <p:origin x="1602" y="96"/>
      </p:cViewPr>
      <p:guideLst>
        <p:guide orient="horz" pos="1885"/>
        <p:guide orient="horz" pos="758"/>
        <p:guide pos="28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3" d="100"/>
          <a:sy n="83" d="100"/>
        </p:scale>
        <p:origin x="-199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commentAuthors" Target="commentAuthor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/>
              <a:t>Whale entanglement</a:t>
            </a:r>
            <a:r>
              <a:rPr lang="en-US" sz="1800" b="1" baseline="0"/>
              <a:t> reports by year 1982-2016</a:t>
            </a:r>
            <a:endParaRPr lang="en-US" sz="1800" b="1"/>
          </a:p>
        </c:rich>
      </c:tx>
      <c:layout>
        <c:manualLayout>
          <c:xMode val="edge"/>
          <c:yMode val="edge"/>
          <c:x val="0.22829396325459317"/>
          <c:y val="2.42355052394374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Confirmed (n=369)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Stats!$A$42:$A$76</c:f>
              <c:numCache>
                <c:formatCode>General</c:formatCode>
                <c:ptCount val="35"/>
                <c:pt idx="0">
                  <c:v>1982</c:v>
                </c:pt>
                <c:pt idx="1">
                  <c:v>1983</c:v>
                </c:pt>
                <c:pt idx="2">
                  <c:v>1984</c:v>
                </c:pt>
                <c:pt idx="3">
                  <c:v>1985</c:v>
                </c:pt>
                <c:pt idx="4">
                  <c:v>1986</c:v>
                </c:pt>
                <c:pt idx="5">
                  <c:v>1987</c:v>
                </c:pt>
                <c:pt idx="6">
                  <c:v>1988</c:v>
                </c:pt>
                <c:pt idx="7">
                  <c:v>1989</c:v>
                </c:pt>
                <c:pt idx="8">
                  <c:v>1990</c:v>
                </c:pt>
                <c:pt idx="9">
                  <c:v>1991</c:v>
                </c:pt>
                <c:pt idx="10">
                  <c:v>1992</c:v>
                </c:pt>
                <c:pt idx="11">
                  <c:v>1993</c:v>
                </c:pt>
                <c:pt idx="12">
                  <c:v>1994</c:v>
                </c:pt>
                <c:pt idx="13">
                  <c:v>1995</c:v>
                </c:pt>
                <c:pt idx="14">
                  <c:v>1996</c:v>
                </c:pt>
                <c:pt idx="15">
                  <c:v>1997</c:v>
                </c:pt>
                <c:pt idx="16">
                  <c:v>1998</c:v>
                </c:pt>
                <c:pt idx="17">
                  <c:v>1999</c:v>
                </c:pt>
                <c:pt idx="18">
                  <c:v>2000</c:v>
                </c:pt>
                <c:pt idx="19">
                  <c:v>2001</c:v>
                </c:pt>
                <c:pt idx="20">
                  <c:v>2002</c:v>
                </c:pt>
                <c:pt idx="21">
                  <c:v>2003</c:v>
                </c:pt>
                <c:pt idx="22">
                  <c:v>2004</c:v>
                </c:pt>
                <c:pt idx="23">
                  <c:v>2005</c:v>
                </c:pt>
                <c:pt idx="24">
                  <c:v>2006</c:v>
                </c:pt>
                <c:pt idx="25">
                  <c:v>2007</c:v>
                </c:pt>
                <c:pt idx="26">
                  <c:v>2008</c:v>
                </c:pt>
                <c:pt idx="27">
                  <c:v>2009</c:v>
                </c:pt>
                <c:pt idx="28">
                  <c:v>2010</c:v>
                </c:pt>
                <c:pt idx="29">
                  <c:v>2011</c:v>
                </c:pt>
                <c:pt idx="30">
                  <c:v>2012</c:v>
                </c:pt>
                <c:pt idx="31">
                  <c:v>2013</c:v>
                </c:pt>
                <c:pt idx="32">
                  <c:v>2014</c:v>
                </c:pt>
                <c:pt idx="33">
                  <c:v>2015</c:v>
                </c:pt>
                <c:pt idx="34">
                  <c:v>2016</c:v>
                </c:pt>
              </c:numCache>
            </c:numRef>
          </c:cat>
          <c:val>
            <c:numRef>
              <c:f>Stats!$K$42:$K$76</c:f>
              <c:numCache>
                <c:formatCode>General</c:formatCode>
                <c:ptCount val="35"/>
                <c:pt idx="0">
                  <c:v>1</c:v>
                </c:pt>
                <c:pt idx="1">
                  <c:v>1</c:v>
                </c:pt>
                <c:pt idx="2">
                  <c:v>5</c:v>
                </c:pt>
                <c:pt idx="3">
                  <c:v>17</c:v>
                </c:pt>
                <c:pt idx="4">
                  <c:v>15</c:v>
                </c:pt>
                <c:pt idx="5">
                  <c:v>12</c:v>
                </c:pt>
                <c:pt idx="6">
                  <c:v>11</c:v>
                </c:pt>
                <c:pt idx="7">
                  <c:v>6</c:v>
                </c:pt>
                <c:pt idx="8">
                  <c:v>6</c:v>
                </c:pt>
                <c:pt idx="9">
                  <c:v>5</c:v>
                </c:pt>
                <c:pt idx="10">
                  <c:v>8</c:v>
                </c:pt>
                <c:pt idx="11">
                  <c:v>5</c:v>
                </c:pt>
                <c:pt idx="12">
                  <c:v>8</c:v>
                </c:pt>
                <c:pt idx="13">
                  <c:v>4</c:v>
                </c:pt>
                <c:pt idx="14">
                  <c:v>8</c:v>
                </c:pt>
                <c:pt idx="15">
                  <c:v>7</c:v>
                </c:pt>
                <c:pt idx="16">
                  <c:v>8</c:v>
                </c:pt>
                <c:pt idx="17">
                  <c:v>11</c:v>
                </c:pt>
                <c:pt idx="18">
                  <c:v>6</c:v>
                </c:pt>
                <c:pt idx="19">
                  <c:v>1</c:v>
                </c:pt>
                <c:pt idx="20">
                  <c:v>1</c:v>
                </c:pt>
                <c:pt idx="21">
                  <c:v>8</c:v>
                </c:pt>
                <c:pt idx="22">
                  <c:v>7</c:v>
                </c:pt>
                <c:pt idx="23">
                  <c:v>9</c:v>
                </c:pt>
                <c:pt idx="24">
                  <c:v>8</c:v>
                </c:pt>
                <c:pt idx="25">
                  <c:v>10</c:v>
                </c:pt>
                <c:pt idx="26">
                  <c:v>6</c:v>
                </c:pt>
                <c:pt idx="27">
                  <c:v>8</c:v>
                </c:pt>
                <c:pt idx="28">
                  <c:v>16</c:v>
                </c:pt>
                <c:pt idx="29">
                  <c:v>7</c:v>
                </c:pt>
                <c:pt idx="30">
                  <c:v>14</c:v>
                </c:pt>
                <c:pt idx="31">
                  <c:v>10</c:v>
                </c:pt>
                <c:pt idx="32">
                  <c:v>23</c:v>
                </c:pt>
                <c:pt idx="33">
                  <c:v>49</c:v>
                </c:pt>
                <c:pt idx="34">
                  <c:v>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F84-4697-BD65-71321181922B}"/>
            </c:ext>
          </c:extLst>
        </c:ser>
        <c:ser>
          <c:idx val="1"/>
          <c:order val="1"/>
          <c:tx>
            <c:v>All (n=500)</c:v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Stats!$A$42:$A$76</c:f>
              <c:numCache>
                <c:formatCode>General</c:formatCode>
                <c:ptCount val="35"/>
                <c:pt idx="0">
                  <c:v>1982</c:v>
                </c:pt>
                <c:pt idx="1">
                  <c:v>1983</c:v>
                </c:pt>
                <c:pt idx="2">
                  <c:v>1984</c:v>
                </c:pt>
                <c:pt idx="3">
                  <c:v>1985</c:v>
                </c:pt>
                <c:pt idx="4">
                  <c:v>1986</c:v>
                </c:pt>
                <c:pt idx="5">
                  <c:v>1987</c:v>
                </c:pt>
                <c:pt idx="6">
                  <c:v>1988</c:v>
                </c:pt>
                <c:pt idx="7">
                  <c:v>1989</c:v>
                </c:pt>
                <c:pt idx="8">
                  <c:v>1990</c:v>
                </c:pt>
                <c:pt idx="9">
                  <c:v>1991</c:v>
                </c:pt>
                <c:pt idx="10">
                  <c:v>1992</c:v>
                </c:pt>
                <c:pt idx="11">
                  <c:v>1993</c:v>
                </c:pt>
                <c:pt idx="12">
                  <c:v>1994</c:v>
                </c:pt>
                <c:pt idx="13">
                  <c:v>1995</c:v>
                </c:pt>
                <c:pt idx="14">
                  <c:v>1996</c:v>
                </c:pt>
                <c:pt idx="15">
                  <c:v>1997</c:v>
                </c:pt>
                <c:pt idx="16">
                  <c:v>1998</c:v>
                </c:pt>
                <c:pt idx="17">
                  <c:v>1999</c:v>
                </c:pt>
                <c:pt idx="18">
                  <c:v>2000</c:v>
                </c:pt>
                <c:pt idx="19">
                  <c:v>2001</c:v>
                </c:pt>
                <c:pt idx="20">
                  <c:v>2002</c:v>
                </c:pt>
                <c:pt idx="21">
                  <c:v>2003</c:v>
                </c:pt>
                <c:pt idx="22">
                  <c:v>2004</c:v>
                </c:pt>
                <c:pt idx="23">
                  <c:v>2005</c:v>
                </c:pt>
                <c:pt idx="24">
                  <c:v>2006</c:v>
                </c:pt>
                <c:pt idx="25">
                  <c:v>2007</c:v>
                </c:pt>
                <c:pt idx="26">
                  <c:v>2008</c:v>
                </c:pt>
                <c:pt idx="27">
                  <c:v>2009</c:v>
                </c:pt>
                <c:pt idx="28">
                  <c:v>2010</c:v>
                </c:pt>
                <c:pt idx="29">
                  <c:v>2011</c:v>
                </c:pt>
                <c:pt idx="30">
                  <c:v>2012</c:v>
                </c:pt>
                <c:pt idx="31">
                  <c:v>2013</c:v>
                </c:pt>
                <c:pt idx="32">
                  <c:v>2014</c:v>
                </c:pt>
                <c:pt idx="33">
                  <c:v>2015</c:v>
                </c:pt>
                <c:pt idx="34">
                  <c:v>2016</c:v>
                </c:pt>
              </c:numCache>
            </c:numRef>
          </c:cat>
          <c:val>
            <c:numRef>
              <c:f>Stats!$L$42:$L$76</c:f>
              <c:numCache>
                <c:formatCode>General</c:formatCode>
                <c:ptCount val="35"/>
                <c:pt idx="0">
                  <c:v>1</c:v>
                </c:pt>
                <c:pt idx="1">
                  <c:v>1</c:v>
                </c:pt>
                <c:pt idx="2">
                  <c:v>5</c:v>
                </c:pt>
                <c:pt idx="3">
                  <c:v>24</c:v>
                </c:pt>
                <c:pt idx="4">
                  <c:v>20</c:v>
                </c:pt>
                <c:pt idx="5">
                  <c:v>13</c:v>
                </c:pt>
                <c:pt idx="6">
                  <c:v>15</c:v>
                </c:pt>
                <c:pt idx="7">
                  <c:v>11</c:v>
                </c:pt>
                <c:pt idx="8">
                  <c:v>6</c:v>
                </c:pt>
                <c:pt idx="9">
                  <c:v>5</c:v>
                </c:pt>
                <c:pt idx="10">
                  <c:v>8</c:v>
                </c:pt>
                <c:pt idx="11">
                  <c:v>5</c:v>
                </c:pt>
                <c:pt idx="12">
                  <c:v>8</c:v>
                </c:pt>
                <c:pt idx="13">
                  <c:v>4</c:v>
                </c:pt>
                <c:pt idx="14">
                  <c:v>9</c:v>
                </c:pt>
                <c:pt idx="15">
                  <c:v>9</c:v>
                </c:pt>
                <c:pt idx="16">
                  <c:v>8</c:v>
                </c:pt>
                <c:pt idx="17">
                  <c:v>12</c:v>
                </c:pt>
                <c:pt idx="18">
                  <c:v>10</c:v>
                </c:pt>
                <c:pt idx="19">
                  <c:v>4</c:v>
                </c:pt>
                <c:pt idx="20">
                  <c:v>3</c:v>
                </c:pt>
                <c:pt idx="21">
                  <c:v>10</c:v>
                </c:pt>
                <c:pt idx="22">
                  <c:v>12</c:v>
                </c:pt>
                <c:pt idx="23">
                  <c:v>10</c:v>
                </c:pt>
                <c:pt idx="24">
                  <c:v>13</c:v>
                </c:pt>
                <c:pt idx="25">
                  <c:v>15</c:v>
                </c:pt>
                <c:pt idx="26">
                  <c:v>10</c:v>
                </c:pt>
                <c:pt idx="27">
                  <c:v>11</c:v>
                </c:pt>
                <c:pt idx="28">
                  <c:v>23</c:v>
                </c:pt>
                <c:pt idx="29">
                  <c:v>13</c:v>
                </c:pt>
                <c:pt idx="30">
                  <c:v>21</c:v>
                </c:pt>
                <c:pt idx="31">
                  <c:v>17</c:v>
                </c:pt>
                <c:pt idx="32">
                  <c:v>32</c:v>
                </c:pt>
                <c:pt idx="33">
                  <c:v>61</c:v>
                </c:pt>
                <c:pt idx="34">
                  <c:v>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F84-4697-BD65-7132118192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5162112"/>
        <c:axId val="33168704"/>
      </c:lineChart>
      <c:catAx>
        <c:axId val="3516211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168704"/>
        <c:crosses val="autoZero"/>
        <c:auto val="1"/>
        <c:lblAlgn val="ctr"/>
        <c:lblOffset val="100"/>
        <c:noMultiLvlLbl val="0"/>
      </c:catAx>
      <c:valAx>
        <c:axId val="3316870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Whale entanglement</a:t>
                </a:r>
                <a:r>
                  <a:rPr lang="en-US" sz="1200" baseline="0"/>
                  <a:t> reports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162112"/>
        <c:crosses val="autoZero"/>
        <c:crossBetween val="between"/>
      </c:valAx>
      <c:spPr>
        <a:solidFill>
          <a:schemeClr val="bg1">
            <a:lumMod val="95000"/>
          </a:schemeClr>
        </a:soli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cap="rnd">
      <a:solidFill>
        <a:schemeClr val="bg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/>
              <a:t>2015 whale entanglements by species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0EA-4F3C-8313-F022495AAB98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0EA-4F3C-8313-F022495AAB98}"/>
              </c:ext>
            </c:extLst>
          </c:dPt>
          <c:dPt>
            <c:idx val="2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0EA-4F3C-8313-F022495AAB98}"/>
              </c:ext>
            </c:extLst>
          </c:dPt>
          <c:dPt>
            <c:idx val="3"/>
            <c:bubble3D val="0"/>
            <c:spPr>
              <a:solidFill>
                <a:srgbClr val="7030A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0EA-4F3C-8313-F022495AAB98}"/>
              </c:ext>
            </c:extLst>
          </c:dPt>
          <c:dPt>
            <c:idx val="4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70EA-4F3C-8313-F022495AAB98}"/>
              </c:ext>
            </c:extLst>
          </c:dPt>
          <c:dPt>
            <c:idx val="5"/>
            <c:bubble3D val="0"/>
            <c:spPr>
              <a:solidFill>
                <a:schemeClr val="tx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70EA-4F3C-8313-F022495AAB98}"/>
              </c:ext>
            </c:extLst>
          </c:dPt>
          <c:dLbls>
            <c:dLbl>
              <c:idx val="0"/>
              <c:layout>
                <c:manualLayout>
                  <c:x val="5.5692057128648069E-3"/>
                  <c:y val="-1.2018385290505822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0EA-4F3C-8313-F022495AAB98}"/>
                </c:ext>
              </c:extLst>
            </c:dLbl>
            <c:dLbl>
              <c:idx val="1"/>
              <c:layout>
                <c:manualLayout>
                  <c:x val="3.8984439990054361E-2"/>
                  <c:y val="0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0EA-4F3C-8313-F022495AAB98}"/>
                </c:ext>
              </c:extLst>
            </c:dLbl>
            <c:dLbl>
              <c:idx val="3"/>
              <c:layout>
                <c:manualLayout>
                  <c:x val="0.13771577753151179"/>
                  <c:y val="-8.0122568603372153E-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0EA-4F3C-8313-F022495AAB98}"/>
                </c:ext>
              </c:extLst>
            </c:dLbl>
            <c:dLbl>
              <c:idx val="5"/>
              <c:layout>
                <c:manualLayout>
                  <c:x val="-5.0721869920018363E-2"/>
                  <c:y val="8.0122568603371962E-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70EA-4F3C-8313-F022495AAB98}"/>
                </c:ext>
              </c:extLst>
            </c:dLbl>
            <c:spPr>
              <a:solidFill>
                <a:sysClr val="window" lastClr="FFFFFF"/>
              </a:solidFill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Stats_all!$M$209:$M$214</c:f>
              <c:strCache>
                <c:ptCount val="6"/>
                <c:pt idx="0">
                  <c:v>Blue</c:v>
                </c:pt>
                <c:pt idx="1">
                  <c:v>Fin</c:v>
                </c:pt>
                <c:pt idx="2">
                  <c:v>Gray</c:v>
                </c:pt>
                <c:pt idx="3">
                  <c:v>Humpback</c:v>
                </c:pt>
                <c:pt idx="4">
                  <c:v>Unknown</c:v>
                </c:pt>
                <c:pt idx="5">
                  <c:v>Killer</c:v>
                </c:pt>
              </c:strCache>
            </c:strRef>
          </c:cat>
          <c:val>
            <c:numRef>
              <c:f>Stats_all!$L$209:$L$214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12</c:v>
                </c:pt>
                <c:pt idx="3">
                  <c:v>35</c:v>
                </c:pt>
                <c:pt idx="4">
                  <c:v>11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70EA-4F3C-8313-F022495AAB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75BF4A-9CB1-5747-B319-707DA98CEC20}" type="datetime1">
              <a:rPr lang="en-US" smtClean="0"/>
              <a:pPr/>
              <a:t>3/31/2017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A22459-1A81-CA4B-89BB-FCE38A3AE1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0304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BC7567-D5EA-874F-8815-73DC5E77631E}" type="datetime1">
              <a:rPr lang="en-US" smtClean="0"/>
              <a:pPr/>
              <a:t>3/31/2017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8DCC0E-7DBF-7C4A-B104-25FE08E3BB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32343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37931725" indent="-37474525" defTabSz="931863"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C756554F-F703-43CB-BF50-B04DEE64EF8C}" type="slidenum">
              <a:rPr lang="en-US" altLang="en-US" sz="1200">
                <a:latin typeface="Arial" panose="020B0604020202020204" pitchFamily="34" charset="0"/>
              </a:rPr>
              <a:pPr/>
              <a:t>3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2355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>
                <a:latin typeface="Arial" panose="020B0604020202020204" pitchFamily="34" charset="0"/>
              </a:rPr>
              <a:t>No matter how much of an expert you are, limitations to what you can see</a:t>
            </a:r>
          </a:p>
        </p:txBody>
      </p:sp>
      <p:sp>
        <p:nvSpPr>
          <p:cNvPr id="23557" name="Slide Number Placeholder 3"/>
          <p:cNvSpPr txBox="1">
            <a:spLocks noGrp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defTabSz="931863"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37931725" indent="-37474525" defTabSz="931863"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EB137E60-2B32-40C0-88A6-AEE7C0C0ABFD}" type="slidenum">
              <a:rPr lang="en-US" altLang="en-US" sz="1200">
                <a:latin typeface="Calibri" panose="020F0502020204030204" pitchFamily="34" charset="0"/>
              </a:rPr>
              <a:pPr algn="r" eaLnBrk="1" hangingPunct="1"/>
              <a:t>3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1947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20160714Bm (Cadillac)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DCC0E-7DBF-7C4A-B104-25FE08E3BB8F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3249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may not be anything special about crab gear as much as relative extent of overlap in terms of extent of gear in water </a:t>
            </a:r>
          </a:p>
          <a:p>
            <a:r>
              <a:rPr lang="en-US" dirty="0" smtClean="0"/>
              <a:t>20160806Mn</a:t>
            </a:r>
          </a:p>
          <a:p>
            <a:r>
              <a:rPr lang="en-US" dirty="0" smtClean="0"/>
              <a:t>20160522Mn_2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DCC0E-7DBF-7C4A-B104-25FE08E3BB8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9764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even a fishery…, location of where</a:t>
            </a:r>
            <a:r>
              <a:rPr lang="en-US" baseline="0" dirty="0" smtClean="0"/>
              <a:t> whale became entangled</a:t>
            </a:r>
          </a:p>
          <a:p>
            <a:r>
              <a:rPr lang="en-US" dirty="0" smtClean="0"/>
              <a:t>a comment that we recognize that these confirmed reports are minimum estimates of actual entanglements </a:t>
            </a:r>
            <a:r>
              <a:rPr lang="en-US" dirty="0" err="1" smtClean="0"/>
              <a:t>occuring</a:t>
            </a:r>
            <a:r>
              <a:rPr lang="en-US" dirty="0" smtClean="0"/>
              <a:t> off our coast and that actual # of entanglements is likely much greater than known entanglements.</a:t>
            </a:r>
          </a:p>
          <a:p>
            <a:r>
              <a:rPr lang="en-US" dirty="0" smtClean="0"/>
              <a:t>20161012Mn photo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DCC0E-7DBF-7C4A-B104-25FE08E3BB8F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9144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20160926Mn photo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DCC0E-7DBF-7C4A-B104-25FE08E3BB8F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2611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37931725" indent="-37474525" defTabSz="931863"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BFBFEB86-3B1E-4857-9F05-76B1CF7CF67E}" type="slidenum">
              <a:rPr lang="en-US" altLang="en-US" sz="1200">
                <a:latin typeface="Arial" panose="020B0604020202020204" pitchFamily="34" charset="0"/>
              </a:rPr>
              <a:pPr/>
              <a:t>4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7414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Long term trends, averaged about 10 entanglement reports a year till late 2000s, averaging 33 (2014-2016)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DCC0E-7DBF-7C4A-B104-25FE08E3BB8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75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DCC0E-7DBF-7C4A-B104-25FE08E3BB8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5164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Mainly California is where reports are made</a:t>
            </a:r>
          </a:p>
          <a:p>
            <a:r>
              <a:rPr lang="en-US" dirty="0" smtClean="0"/>
              <a:t>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DCC0E-7DBF-7C4A-B104-25FE08E3BB8F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4762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2016 had a concentration in Monterey/Central California, notice the entanglements reported from Mexico and Canada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DCC0E-7DBF-7C4A-B104-25FE08E3BB8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7013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Breakdown of sources of entanglement over the past three years. We do get</a:t>
            </a:r>
            <a:r>
              <a:rPr lang="en-US" baseline="0" dirty="0" smtClean="0"/>
              <a:t> a variation of gear types but Dungeness crab has been more easily identified (gear tags), we are conservative and do not assign anything to a specific fishery unless we are confident. Line only even line with buoys is still an unknown  20160416Mn photos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DCC0E-7DBF-7C4A-B104-25FE08E3BB8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2497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20150516Mn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DCC0E-7DBF-7C4A-B104-25FE08E3BB8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1325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Timing of Dungeness</a:t>
            </a:r>
            <a:r>
              <a:rPr lang="en-US" baseline="0" dirty="0" smtClean="0"/>
              <a:t> crab entanglements. Notice the higher numbers over the summer.  Late start to the season in 2016- entanglements were reported within a week of crab season opener in California.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DCC0E-7DBF-7C4A-B104-25FE08E3BB8F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904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8562135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2285999" y="6355080"/>
            <a:ext cx="6400801" cy="50291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527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rgbClr val="1E5C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/>
          <p:nvPr userDrawn="1"/>
        </p:nvSpPr>
        <p:spPr>
          <a:xfrm flipH="1" flipV="1">
            <a:off x="-1" y="-24487"/>
            <a:ext cx="9138586" cy="2515079"/>
          </a:xfrm>
          <a:custGeom>
            <a:avLst/>
            <a:gdLst>
              <a:gd name="connsiteX0" fmla="*/ 0 w 10289745"/>
              <a:gd name="connsiteY0" fmla="*/ 2348314 h 2694297"/>
              <a:gd name="connsiteX1" fmla="*/ 9145997 w 10289745"/>
              <a:gd name="connsiteY1" fmla="*/ 81 h 2694297"/>
              <a:gd name="connsiteX2" fmla="*/ 9145997 w 10289745"/>
              <a:gd name="connsiteY2" fmla="*/ 2436173 h 2694297"/>
              <a:gd name="connsiteX3" fmla="*/ 0 w 10289745"/>
              <a:gd name="connsiteY3" fmla="*/ 2348314 h 2694297"/>
              <a:gd name="connsiteX0" fmla="*/ 0 w 10289745"/>
              <a:gd name="connsiteY0" fmla="*/ 2348233 h 2694216"/>
              <a:gd name="connsiteX1" fmla="*/ 9145997 w 10289745"/>
              <a:gd name="connsiteY1" fmla="*/ 0 h 2694216"/>
              <a:gd name="connsiteX2" fmla="*/ 9145997 w 10289745"/>
              <a:gd name="connsiteY2" fmla="*/ 2436092 h 2694216"/>
              <a:gd name="connsiteX3" fmla="*/ 0 w 10289745"/>
              <a:gd name="connsiteY3" fmla="*/ 2348233 h 2694216"/>
              <a:gd name="connsiteX0" fmla="*/ 0 w 10289745"/>
              <a:gd name="connsiteY0" fmla="*/ 2348233 h 2694216"/>
              <a:gd name="connsiteX1" fmla="*/ 9145997 w 10289745"/>
              <a:gd name="connsiteY1" fmla="*/ 0 h 2694216"/>
              <a:gd name="connsiteX2" fmla="*/ 9145997 w 10289745"/>
              <a:gd name="connsiteY2" fmla="*/ 2436092 h 2694216"/>
              <a:gd name="connsiteX3" fmla="*/ 0 w 10289745"/>
              <a:gd name="connsiteY3" fmla="*/ 2348233 h 2694216"/>
              <a:gd name="connsiteX0" fmla="*/ 2 w 10271923"/>
              <a:gd name="connsiteY0" fmla="*/ 1961048 h 2259210"/>
              <a:gd name="connsiteX1" fmla="*/ 9115022 w 10271923"/>
              <a:gd name="connsiteY1" fmla="*/ 0 h 2259210"/>
              <a:gd name="connsiteX2" fmla="*/ 9145999 w 10271923"/>
              <a:gd name="connsiteY2" fmla="*/ 2048907 h 2259210"/>
              <a:gd name="connsiteX3" fmla="*/ 2 w 10271923"/>
              <a:gd name="connsiteY3" fmla="*/ 1961048 h 2259210"/>
              <a:gd name="connsiteX0" fmla="*/ 2 w 10302372"/>
              <a:gd name="connsiteY0" fmla="*/ 2355976 h 2702917"/>
              <a:gd name="connsiteX1" fmla="*/ 9169232 w 10302372"/>
              <a:gd name="connsiteY1" fmla="*/ 0 h 2702917"/>
              <a:gd name="connsiteX2" fmla="*/ 9145999 w 10302372"/>
              <a:gd name="connsiteY2" fmla="*/ 2443835 h 2702917"/>
              <a:gd name="connsiteX3" fmla="*/ 2 w 10302372"/>
              <a:gd name="connsiteY3" fmla="*/ 2355976 h 2702917"/>
              <a:gd name="connsiteX0" fmla="*/ 2 w 10302372"/>
              <a:gd name="connsiteY0" fmla="*/ 2355976 h 2702917"/>
              <a:gd name="connsiteX1" fmla="*/ 9169232 w 10302372"/>
              <a:gd name="connsiteY1" fmla="*/ 0 h 2702917"/>
              <a:gd name="connsiteX2" fmla="*/ 9145999 w 10302372"/>
              <a:gd name="connsiteY2" fmla="*/ 2443835 h 2702917"/>
              <a:gd name="connsiteX3" fmla="*/ 2 w 10302372"/>
              <a:gd name="connsiteY3" fmla="*/ 2355976 h 2702917"/>
              <a:gd name="connsiteX0" fmla="*/ 2 w 10302372"/>
              <a:gd name="connsiteY0" fmla="*/ 2355976 h 2702917"/>
              <a:gd name="connsiteX1" fmla="*/ 9169232 w 10302372"/>
              <a:gd name="connsiteY1" fmla="*/ 0 h 2702917"/>
              <a:gd name="connsiteX2" fmla="*/ 9145999 w 10302372"/>
              <a:gd name="connsiteY2" fmla="*/ 2443835 h 2702917"/>
              <a:gd name="connsiteX3" fmla="*/ 2 w 10302372"/>
              <a:gd name="connsiteY3" fmla="*/ 2355976 h 2702917"/>
              <a:gd name="connsiteX0" fmla="*/ 1 w 10359948"/>
              <a:gd name="connsiteY0" fmla="*/ 2534080 h 2803153"/>
              <a:gd name="connsiteX1" fmla="*/ 9223441 w 10359948"/>
              <a:gd name="connsiteY1" fmla="*/ 0 h 2803153"/>
              <a:gd name="connsiteX2" fmla="*/ 9200208 w 10359948"/>
              <a:gd name="connsiteY2" fmla="*/ 2443835 h 2803153"/>
              <a:gd name="connsiteX3" fmla="*/ 1 w 10359948"/>
              <a:gd name="connsiteY3" fmla="*/ 2534080 h 2803153"/>
              <a:gd name="connsiteX0" fmla="*/ 2 w 10302373"/>
              <a:gd name="connsiteY0" fmla="*/ 2371463 h 2710654"/>
              <a:gd name="connsiteX1" fmla="*/ 9169233 w 10302373"/>
              <a:gd name="connsiteY1" fmla="*/ 0 h 2710654"/>
              <a:gd name="connsiteX2" fmla="*/ 9146000 w 10302373"/>
              <a:gd name="connsiteY2" fmla="*/ 2443835 h 2710654"/>
              <a:gd name="connsiteX3" fmla="*/ 2 w 10302373"/>
              <a:gd name="connsiteY3" fmla="*/ 2371463 h 2710654"/>
              <a:gd name="connsiteX0" fmla="*/ 22101 w 10324472"/>
              <a:gd name="connsiteY0" fmla="*/ 2371463 h 2601940"/>
              <a:gd name="connsiteX1" fmla="*/ 9191332 w 10324472"/>
              <a:gd name="connsiteY1" fmla="*/ 0 h 2601940"/>
              <a:gd name="connsiteX2" fmla="*/ 9168099 w 10324472"/>
              <a:gd name="connsiteY2" fmla="*/ 2443835 h 2601940"/>
              <a:gd name="connsiteX3" fmla="*/ 22101 w 10324472"/>
              <a:gd name="connsiteY3" fmla="*/ 2371463 h 2601940"/>
              <a:gd name="connsiteX0" fmla="*/ 454248 w 10756619"/>
              <a:gd name="connsiteY0" fmla="*/ 2371463 h 2635640"/>
              <a:gd name="connsiteX1" fmla="*/ 9623479 w 10756619"/>
              <a:gd name="connsiteY1" fmla="*/ 0 h 2635640"/>
              <a:gd name="connsiteX2" fmla="*/ 9600246 w 10756619"/>
              <a:gd name="connsiteY2" fmla="*/ 2443835 h 2635640"/>
              <a:gd name="connsiteX3" fmla="*/ 2243166 w 10756619"/>
              <a:gd name="connsiteY3" fmla="*/ 2466974 h 2635640"/>
              <a:gd name="connsiteX4" fmla="*/ 454248 w 10756619"/>
              <a:gd name="connsiteY4" fmla="*/ 2371463 h 2635640"/>
              <a:gd name="connsiteX0" fmla="*/ 1153431 w 11456764"/>
              <a:gd name="connsiteY0" fmla="*/ 2371463 h 2641277"/>
              <a:gd name="connsiteX1" fmla="*/ 10322662 w 11456764"/>
              <a:gd name="connsiteY1" fmla="*/ 0 h 2641277"/>
              <a:gd name="connsiteX2" fmla="*/ 10299429 w 11456764"/>
              <a:gd name="connsiteY2" fmla="*/ 2443835 h 2641277"/>
              <a:gd name="connsiteX3" fmla="*/ 1137944 w 11456764"/>
              <a:gd name="connsiteY3" fmla="*/ 2482461 h 2641277"/>
              <a:gd name="connsiteX4" fmla="*/ 1153431 w 11456764"/>
              <a:gd name="connsiteY4" fmla="*/ 2371463 h 2641277"/>
              <a:gd name="connsiteX0" fmla="*/ 15487 w 10318820"/>
              <a:gd name="connsiteY0" fmla="*/ 2371463 h 2641277"/>
              <a:gd name="connsiteX1" fmla="*/ 9184718 w 10318820"/>
              <a:gd name="connsiteY1" fmla="*/ 0 h 2641277"/>
              <a:gd name="connsiteX2" fmla="*/ 9161485 w 10318820"/>
              <a:gd name="connsiteY2" fmla="*/ 2443835 h 2641277"/>
              <a:gd name="connsiteX3" fmla="*/ 0 w 10318820"/>
              <a:gd name="connsiteY3" fmla="*/ 2482461 h 2641277"/>
              <a:gd name="connsiteX4" fmla="*/ 15487 w 10318820"/>
              <a:gd name="connsiteY4" fmla="*/ 2371463 h 2641277"/>
              <a:gd name="connsiteX0" fmla="*/ 15487 w 10318820"/>
              <a:gd name="connsiteY0" fmla="*/ 2371463 h 2641277"/>
              <a:gd name="connsiteX1" fmla="*/ 9184718 w 10318820"/>
              <a:gd name="connsiteY1" fmla="*/ 0 h 2641277"/>
              <a:gd name="connsiteX2" fmla="*/ 9161485 w 10318820"/>
              <a:gd name="connsiteY2" fmla="*/ 2443835 h 2641277"/>
              <a:gd name="connsiteX3" fmla="*/ 0 w 10318820"/>
              <a:gd name="connsiteY3" fmla="*/ 2482461 h 2641277"/>
              <a:gd name="connsiteX4" fmla="*/ 15487 w 10318820"/>
              <a:gd name="connsiteY4" fmla="*/ 2371463 h 2641277"/>
              <a:gd name="connsiteX0" fmla="*/ 15487 w 10318820"/>
              <a:gd name="connsiteY0" fmla="*/ 2371463 h 2641277"/>
              <a:gd name="connsiteX1" fmla="*/ 9184718 w 10318820"/>
              <a:gd name="connsiteY1" fmla="*/ 0 h 2641277"/>
              <a:gd name="connsiteX2" fmla="*/ 9161485 w 10318820"/>
              <a:gd name="connsiteY2" fmla="*/ 2443835 h 2641277"/>
              <a:gd name="connsiteX3" fmla="*/ 0 w 10318820"/>
              <a:gd name="connsiteY3" fmla="*/ 2482461 h 2641277"/>
              <a:gd name="connsiteX4" fmla="*/ 15487 w 10318820"/>
              <a:gd name="connsiteY4" fmla="*/ 2371463 h 2641277"/>
              <a:gd name="connsiteX0" fmla="*/ 15487 w 10318820"/>
              <a:gd name="connsiteY0" fmla="*/ 2371463 h 2641277"/>
              <a:gd name="connsiteX1" fmla="*/ 9184718 w 10318820"/>
              <a:gd name="connsiteY1" fmla="*/ 0 h 2641277"/>
              <a:gd name="connsiteX2" fmla="*/ 9161485 w 10318820"/>
              <a:gd name="connsiteY2" fmla="*/ 2443835 h 2641277"/>
              <a:gd name="connsiteX3" fmla="*/ 0 w 10318820"/>
              <a:gd name="connsiteY3" fmla="*/ 2482461 h 2641277"/>
              <a:gd name="connsiteX4" fmla="*/ 15487 w 10318820"/>
              <a:gd name="connsiteY4" fmla="*/ 2371463 h 2641277"/>
              <a:gd name="connsiteX0" fmla="*/ 15487 w 10318820"/>
              <a:gd name="connsiteY0" fmla="*/ 2371463 h 2482461"/>
              <a:gd name="connsiteX1" fmla="*/ 9184718 w 10318820"/>
              <a:gd name="connsiteY1" fmla="*/ 0 h 2482461"/>
              <a:gd name="connsiteX2" fmla="*/ 9161485 w 10318820"/>
              <a:gd name="connsiteY2" fmla="*/ 2443835 h 2482461"/>
              <a:gd name="connsiteX3" fmla="*/ 0 w 10318820"/>
              <a:gd name="connsiteY3" fmla="*/ 2482461 h 2482461"/>
              <a:gd name="connsiteX4" fmla="*/ 15487 w 10318820"/>
              <a:gd name="connsiteY4" fmla="*/ 2371463 h 2482461"/>
              <a:gd name="connsiteX0" fmla="*/ 15487 w 10252186"/>
              <a:gd name="connsiteY0" fmla="*/ 2371463 h 2482461"/>
              <a:gd name="connsiteX1" fmla="*/ 9184718 w 10252186"/>
              <a:gd name="connsiteY1" fmla="*/ 0 h 2482461"/>
              <a:gd name="connsiteX2" fmla="*/ 9022088 w 10252186"/>
              <a:gd name="connsiteY2" fmla="*/ 2242499 h 2482461"/>
              <a:gd name="connsiteX3" fmla="*/ 0 w 10252186"/>
              <a:gd name="connsiteY3" fmla="*/ 2482461 h 2482461"/>
              <a:gd name="connsiteX4" fmla="*/ 15487 w 10252186"/>
              <a:gd name="connsiteY4" fmla="*/ 2371463 h 2482461"/>
              <a:gd name="connsiteX0" fmla="*/ 15487 w 10311181"/>
              <a:gd name="connsiteY0" fmla="*/ 2371463 h 2482461"/>
              <a:gd name="connsiteX1" fmla="*/ 9184718 w 10311181"/>
              <a:gd name="connsiteY1" fmla="*/ 0 h 2482461"/>
              <a:gd name="connsiteX2" fmla="*/ 9145996 w 10311181"/>
              <a:gd name="connsiteY2" fmla="*/ 2443835 h 2482461"/>
              <a:gd name="connsiteX3" fmla="*/ 0 w 10311181"/>
              <a:gd name="connsiteY3" fmla="*/ 2482461 h 2482461"/>
              <a:gd name="connsiteX4" fmla="*/ 15487 w 10311181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45996 w 9184718"/>
              <a:gd name="connsiteY2" fmla="*/ 2443835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0 w 9215696"/>
              <a:gd name="connsiteY0" fmla="*/ 2371463 h 2482461"/>
              <a:gd name="connsiteX1" fmla="*/ 9215696 w 9215696"/>
              <a:gd name="connsiteY1" fmla="*/ 0 h 2482461"/>
              <a:gd name="connsiteX2" fmla="*/ 9207951 w 9215696"/>
              <a:gd name="connsiteY2" fmla="*/ 2459323 h 2482461"/>
              <a:gd name="connsiteX3" fmla="*/ 30978 w 9215696"/>
              <a:gd name="connsiteY3" fmla="*/ 2482461 h 2482461"/>
              <a:gd name="connsiteX4" fmla="*/ 0 w 9215696"/>
              <a:gd name="connsiteY4" fmla="*/ 2371463 h 2482461"/>
              <a:gd name="connsiteX0" fmla="*/ 0 w 9215696"/>
              <a:gd name="connsiteY0" fmla="*/ 2371463 h 2497949"/>
              <a:gd name="connsiteX1" fmla="*/ 9215696 w 9215696"/>
              <a:gd name="connsiteY1" fmla="*/ 0 h 2497949"/>
              <a:gd name="connsiteX2" fmla="*/ 9207951 w 9215696"/>
              <a:gd name="connsiteY2" fmla="*/ 2459323 h 2497949"/>
              <a:gd name="connsiteX3" fmla="*/ 2 w 9215696"/>
              <a:gd name="connsiteY3" fmla="*/ 2497949 h 2497949"/>
              <a:gd name="connsiteX4" fmla="*/ 0 w 9215696"/>
              <a:gd name="connsiteY4" fmla="*/ 2371463 h 2497949"/>
              <a:gd name="connsiteX0" fmla="*/ 0 w 9215696"/>
              <a:gd name="connsiteY0" fmla="*/ 2371463 h 2474718"/>
              <a:gd name="connsiteX1" fmla="*/ 9215696 w 9215696"/>
              <a:gd name="connsiteY1" fmla="*/ 0 h 2474718"/>
              <a:gd name="connsiteX2" fmla="*/ 9207951 w 9215696"/>
              <a:gd name="connsiteY2" fmla="*/ 2459323 h 2474718"/>
              <a:gd name="connsiteX3" fmla="*/ 30979 w 9215696"/>
              <a:gd name="connsiteY3" fmla="*/ 2474718 h 2474718"/>
              <a:gd name="connsiteX4" fmla="*/ 0 w 9215696"/>
              <a:gd name="connsiteY4" fmla="*/ 2371463 h 2474718"/>
              <a:gd name="connsiteX0" fmla="*/ 0 w 9208117"/>
              <a:gd name="connsiteY0" fmla="*/ 2371463 h 2474718"/>
              <a:gd name="connsiteX1" fmla="*/ 9184719 w 9208117"/>
              <a:gd name="connsiteY1" fmla="*/ 0 h 2474718"/>
              <a:gd name="connsiteX2" fmla="*/ 9207951 w 9208117"/>
              <a:gd name="connsiteY2" fmla="*/ 2459323 h 2474718"/>
              <a:gd name="connsiteX3" fmla="*/ 30979 w 9208117"/>
              <a:gd name="connsiteY3" fmla="*/ 2474718 h 2474718"/>
              <a:gd name="connsiteX4" fmla="*/ 0 w 9208117"/>
              <a:gd name="connsiteY4" fmla="*/ 2371463 h 2474718"/>
              <a:gd name="connsiteX0" fmla="*/ 0 w 9184719"/>
              <a:gd name="connsiteY0" fmla="*/ 2371463 h 2474718"/>
              <a:gd name="connsiteX1" fmla="*/ 9184719 w 9184719"/>
              <a:gd name="connsiteY1" fmla="*/ 0 h 2474718"/>
              <a:gd name="connsiteX2" fmla="*/ 9115020 w 9184719"/>
              <a:gd name="connsiteY2" fmla="*/ 2381886 h 2474718"/>
              <a:gd name="connsiteX3" fmla="*/ 30979 w 9184719"/>
              <a:gd name="connsiteY3" fmla="*/ 2474718 h 2474718"/>
              <a:gd name="connsiteX4" fmla="*/ 0 w 9184719"/>
              <a:gd name="connsiteY4" fmla="*/ 2371463 h 2474718"/>
              <a:gd name="connsiteX0" fmla="*/ 0 w 9184719"/>
              <a:gd name="connsiteY0" fmla="*/ 2371463 h 2474718"/>
              <a:gd name="connsiteX1" fmla="*/ 9184719 w 9184719"/>
              <a:gd name="connsiteY1" fmla="*/ 0 h 2474718"/>
              <a:gd name="connsiteX2" fmla="*/ 9169230 w 9184719"/>
              <a:gd name="connsiteY2" fmla="*/ 2451580 h 2474718"/>
              <a:gd name="connsiteX3" fmla="*/ 30979 w 9184719"/>
              <a:gd name="connsiteY3" fmla="*/ 2474718 h 2474718"/>
              <a:gd name="connsiteX4" fmla="*/ 0 w 9184719"/>
              <a:gd name="connsiteY4" fmla="*/ 2371463 h 2474718"/>
              <a:gd name="connsiteX0" fmla="*/ 0 w 9167786"/>
              <a:gd name="connsiteY0" fmla="*/ 2375696 h 2474718"/>
              <a:gd name="connsiteX1" fmla="*/ 9167786 w 9167786"/>
              <a:gd name="connsiteY1" fmla="*/ 0 h 2474718"/>
              <a:gd name="connsiteX2" fmla="*/ 9152297 w 9167786"/>
              <a:gd name="connsiteY2" fmla="*/ 2451580 h 2474718"/>
              <a:gd name="connsiteX3" fmla="*/ 14046 w 9167786"/>
              <a:gd name="connsiteY3" fmla="*/ 2474718 h 2474718"/>
              <a:gd name="connsiteX4" fmla="*/ 0 w 9167786"/>
              <a:gd name="connsiteY4" fmla="*/ 2375696 h 2474718"/>
              <a:gd name="connsiteX0" fmla="*/ 2887 w 9170673"/>
              <a:gd name="connsiteY0" fmla="*/ 2375696 h 2474718"/>
              <a:gd name="connsiteX1" fmla="*/ 9170673 w 9170673"/>
              <a:gd name="connsiteY1" fmla="*/ 0 h 2474718"/>
              <a:gd name="connsiteX2" fmla="*/ 9155184 w 9170673"/>
              <a:gd name="connsiteY2" fmla="*/ 2451580 h 2474718"/>
              <a:gd name="connsiteX3" fmla="*/ 0 w 9170673"/>
              <a:gd name="connsiteY3" fmla="*/ 2474718 h 2474718"/>
              <a:gd name="connsiteX4" fmla="*/ 2887 w 9170673"/>
              <a:gd name="connsiteY4" fmla="*/ 2375696 h 2474718"/>
              <a:gd name="connsiteX0" fmla="*/ 2887 w 9170673"/>
              <a:gd name="connsiteY0" fmla="*/ 2375696 h 2457785"/>
              <a:gd name="connsiteX1" fmla="*/ 9170673 w 9170673"/>
              <a:gd name="connsiteY1" fmla="*/ 0 h 2457785"/>
              <a:gd name="connsiteX2" fmla="*/ 9155184 w 9170673"/>
              <a:gd name="connsiteY2" fmla="*/ 2451580 h 2457785"/>
              <a:gd name="connsiteX3" fmla="*/ 0 w 9170673"/>
              <a:gd name="connsiteY3" fmla="*/ 2457785 h 2457785"/>
              <a:gd name="connsiteX4" fmla="*/ 2887 w 9170673"/>
              <a:gd name="connsiteY4" fmla="*/ 2375696 h 2457785"/>
              <a:gd name="connsiteX0" fmla="*/ 2887 w 9170673"/>
              <a:gd name="connsiteY0" fmla="*/ 2375696 h 2508024"/>
              <a:gd name="connsiteX1" fmla="*/ 9170673 w 9170673"/>
              <a:gd name="connsiteY1" fmla="*/ 0 h 2508024"/>
              <a:gd name="connsiteX2" fmla="*/ 9169295 w 9170673"/>
              <a:gd name="connsiteY2" fmla="*/ 2508024 h 2508024"/>
              <a:gd name="connsiteX3" fmla="*/ 0 w 9170673"/>
              <a:gd name="connsiteY3" fmla="*/ 2457785 h 2508024"/>
              <a:gd name="connsiteX4" fmla="*/ 2887 w 9170673"/>
              <a:gd name="connsiteY4" fmla="*/ 2375696 h 2508024"/>
              <a:gd name="connsiteX0" fmla="*/ 0 w 9167786"/>
              <a:gd name="connsiteY0" fmla="*/ 2375696 h 2508024"/>
              <a:gd name="connsiteX1" fmla="*/ 9167786 w 9167786"/>
              <a:gd name="connsiteY1" fmla="*/ 0 h 2508024"/>
              <a:gd name="connsiteX2" fmla="*/ 9166408 w 9167786"/>
              <a:gd name="connsiteY2" fmla="*/ 2508024 h 2508024"/>
              <a:gd name="connsiteX3" fmla="*/ 4169 w 9167786"/>
              <a:gd name="connsiteY3" fmla="*/ 2500118 h 2508024"/>
              <a:gd name="connsiteX4" fmla="*/ 0 w 9167786"/>
              <a:gd name="connsiteY4" fmla="*/ 2375696 h 2508024"/>
              <a:gd name="connsiteX0" fmla="*/ 0 w 9166452"/>
              <a:gd name="connsiteY0" fmla="*/ 2375696 h 2508024"/>
              <a:gd name="connsiteX1" fmla="*/ 9061952 w 9166452"/>
              <a:gd name="connsiteY1" fmla="*/ 0 h 2508024"/>
              <a:gd name="connsiteX2" fmla="*/ 9166408 w 9166452"/>
              <a:gd name="connsiteY2" fmla="*/ 2508024 h 2508024"/>
              <a:gd name="connsiteX3" fmla="*/ 4169 w 9166452"/>
              <a:gd name="connsiteY3" fmla="*/ 2500118 h 2508024"/>
              <a:gd name="connsiteX4" fmla="*/ 0 w 9166452"/>
              <a:gd name="connsiteY4" fmla="*/ 2375696 h 2508024"/>
              <a:gd name="connsiteX0" fmla="*/ 0 w 9166808"/>
              <a:gd name="connsiteY0" fmla="*/ 2382751 h 2515079"/>
              <a:gd name="connsiteX1" fmla="*/ 9160729 w 9166808"/>
              <a:gd name="connsiteY1" fmla="*/ 0 h 2515079"/>
              <a:gd name="connsiteX2" fmla="*/ 9166408 w 9166808"/>
              <a:gd name="connsiteY2" fmla="*/ 2515079 h 2515079"/>
              <a:gd name="connsiteX3" fmla="*/ 4169 w 9166808"/>
              <a:gd name="connsiteY3" fmla="*/ 2507173 h 2515079"/>
              <a:gd name="connsiteX4" fmla="*/ 0 w 9166808"/>
              <a:gd name="connsiteY4" fmla="*/ 2382751 h 2515079"/>
              <a:gd name="connsiteX0" fmla="*/ 9943 w 9162640"/>
              <a:gd name="connsiteY0" fmla="*/ 2382751 h 2515079"/>
              <a:gd name="connsiteX1" fmla="*/ 9156561 w 9162640"/>
              <a:gd name="connsiteY1" fmla="*/ 0 h 2515079"/>
              <a:gd name="connsiteX2" fmla="*/ 9162240 w 9162640"/>
              <a:gd name="connsiteY2" fmla="*/ 2515079 h 2515079"/>
              <a:gd name="connsiteX3" fmla="*/ 1 w 9162640"/>
              <a:gd name="connsiteY3" fmla="*/ 2507173 h 2515079"/>
              <a:gd name="connsiteX4" fmla="*/ 9943 w 9162640"/>
              <a:gd name="connsiteY4" fmla="*/ 2382751 h 2515079"/>
              <a:gd name="connsiteX0" fmla="*/ 0 w 9152697"/>
              <a:gd name="connsiteY0" fmla="*/ 2382751 h 2515079"/>
              <a:gd name="connsiteX1" fmla="*/ 9146618 w 9152697"/>
              <a:gd name="connsiteY1" fmla="*/ 0 h 2515079"/>
              <a:gd name="connsiteX2" fmla="*/ 9152297 w 9152697"/>
              <a:gd name="connsiteY2" fmla="*/ 2515079 h 2515079"/>
              <a:gd name="connsiteX3" fmla="*/ 187614 w 9152697"/>
              <a:gd name="connsiteY3" fmla="*/ 2507173 h 2515079"/>
              <a:gd name="connsiteX4" fmla="*/ 0 w 9152697"/>
              <a:gd name="connsiteY4" fmla="*/ 2382751 h 2515079"/>
              <a:gd name="connsiteX0" fmla="*/ 0 w 9068030"/>
              <a:gd name="connsiteY0" fmla="*/ 2382751 h 2515079"/>
              <a:gd name="connsiteX1" fmla="*/ 9061951 w 9068030"/>
              <a:gd name="connsiteY1" fmla="*/ 0 h 2515079"/>
              <a:gd name="connsiteX2" fmla="*/ 9067630 w 9068030"/>
              <a:gd name="connsiteY2" fmla="*/ 2515079 h 2515079"/>
              <a:gd name="connsiteX3" fmla="*/ 102947 w 9068030"/>
              <a:gd name="connsiteY3" fmla="*/ 2507173 h 2515079"/>
              <a:gd name="connsiteX4" fmla="*/ 0 w 9068030"/>
              <a:gd name="connsiteY4" fmla="*/ 2382751 h 2515079"/>
              <a:gd name="connsiteX0" fmla="*/ 0 w 9138586"/>
              <a:gd name="connsiteY0" fmla="*/ 2382751 h 2515079"/>
              <a:gd name="connsiteX1" fmla="*/ 9132507 w 9138586"/>
              <a:gd name="connsiteY1" fmla="*/ 0 h 2515079"/>
              <a:gd name="connsiteX2" fmla="*/ 9138186 w 9138586"/>
              <a:gd name="connsiteY2" fmla="*/ 2515079 h 2515079"/>
              <a:gd name="connsiteX3" fmla="*/ 173503 w 9138586"/>
              <a:gd name="connsiteY3" fmla="*/ 2507173 h 2515079"/>
              <a:gd name="connsiteX4" fmla="*/ 0 w 9138586"/>
              <a:gd name="connsiteY4" fmla="*/ 2382751 h 2515079"/>
              <a:gd name="connsiteX0" fmla="*/ 0 w 9138586"/>
              <a:gd name="connsiteY0" fmla="*/ 2382751 h 2515079"/>
              <a:gd name="connsiteX1" fmla="*/ 9132507 w 9138586"/>
              <a:gd name="connsiteY1" fmla="*/ 0 h 2515079"/>
              <a:gd name="connsiteX2" fmla="*/ 9138186 w 9138586"/>
              <a:gd name="connsiteY2" fmla="*/ 2515079 h 2515079"/>
              <a:gd name="connsiteX3" fmla="*/ 4170 w 9138586"/>
              <a:gd name="connsiteY3" fmla="*/ 2507173 h 2515079"/>
              <a:gd name="connsiteX4" fmla="*/ 0 w 9138586"/>
              <a:gd name="connsiteY4" fmla="*/ 2382751 h 2515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38586" h="2515079">
                <a:moveTo>
                  <a:pt x="0" y="2382751"/>
                </a:moveTo>
                <a:cubicBezTo>
                  <a:pt x="20661" y="2379422"/>
                  <a:pt x="7306149" y="2502055"/>
                  <a:pt x="9132507" y="0"/>
                </a:cubicBezTo>
                <a:cubicBezTo>
                  <a:pt x="9129925" y="819774"/>
                  <a:pt x="9140768" y="1695305"/>
                  <a:pt x="9138186" y="2515079"/>
                </a:cubicBezTo>
                <a:lnTo>
                  <a:pt x="4170" y="2507173"/>
                </a:lnTo>
                <a:cubicBezTo>
                  <a:pt x="4169" y="2465011"/>
                  <a:pt x="1" y="2424913"/>
                  <a:pt x="0" y="2382751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199" y="457169"/>
            <a:ext cx="8229600" cy="772250"/>
          </a:xfrm>
        </p:spPr>
        <p:txBody>
          <a:bodyPr anchor="t"/>
          <a:lstStyle>
            <a:lvl1pPr algn="l">
              <a:defRPr sz="4000" b="1" cap="none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15622"/>
            <a:ext cx="8229600" cy="1500187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0483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/>
          <p:nvPr userDrawn="1"/>
        </p:nvSpPr>
        <p:spPr>
          <a:xfrm flipH="1" flipV="1">
            <a:off x="-19068" y="-30696"/>
            <a:ext cx="9170673" cy="2457785"/>
          </a:xfrm>
          <a:custGeom>
            <a:avLst/>
            <a:gdLst>
              <a:gd name="connsiteX0" fmla="*/ 0 w 10289745"/>
              <a:gd name="connsiteY0" fmla="*/ 2348314 h 2694297"/>
              <a:gd name="connsiteX1" fmla="*/ 9145997 w 10289745"/>
              <a:gd name="connsiteY1" fmla="*/ 81 h 2694297"/>
              <a:gd name="connsiteX2" fmla="*/ 9145997 w 10289745"/>
              <a:gd name="connsiteY2" fmla="*/ 2436173 h 2694297"/>
              <a:gd name="connsiteX3" fmla="*/ 0 w 10289745"/>
              <a:gd name="connsiteY3" fmla="*/ 2348314 h 2694297"/>
              <a:gd name="connsiteX0" fmla="*/ 0 w 10289745"/>
              <a:gd name="connsiteY0" fmla="*/ 2348233 h 2694216"/>
              <a:gd name="connsiteX1" fmla="*/ 9145997 w 10289745"/>
              <a:gd name="connsiteY1" fmla="*/ 0 h 2694216"/>
              <a:gd name="connsiteX2" fmla="*/ 9145997 w 10289745"/>
              <a:gd name="connsiteY2" fmla="*/ 2436092 h 2694216"/>
              <a:gd name="connsiteX3" fmla="*/ 0 w 10289745"/>
              <a:gd name="connsiteY3" fmla="*/ 2348233 h 2694216"/>
              <a:gd name="connsiteX0" fmla="*/ 0 w 10289745"/>
              <a:gd name="connsiteY0" fmla="*/ 2348233 h 2694216"/>
              <a:gd name="connsiteX1" fmla="*/ 9145997 w 10289745"/>
              <a:gd name="connsiteY1" fmla="*/ 0 h 2694216"/>
              <a:gd name="connsiteX2" fmla="*/ 9145997 w 10289745"/>
              <a:gd name="connsiteY2" fmla="*/ 2436092 h 2694216"/>
              <a:gd name="connsiteX3" fmla="*/ 0 w 10289745"/>
              <a:gd name="connsiteY3" fmla="*/ 2348233 h 2694216"/>
              <a:gd name="connsiteX0" fmla="*/ 2 w 10271923"/>
              <a:gd name="connsiteY0" fmla="*/ 1961048 h 2259210"/>
              <a:gd name="connsiteX1" fmla="*/ 9115022 w 10271923"/>
              <a:gd name="connsiteY1" fmla="*/ 0 h 2259210"/>
              <a:gd name="connsiteX2" fmla="*/ 9145999 w 10271923"/>
              <a:gd name="connsiteY2" fmla="*/ 2048907 h 2259210"/>
              <a:gd name="connsiteX3" fmla="*/ 2 w 10271923"/>
              <a:gd name="connsiteY3" fmla="*/ 1961048 h 2259210"/>
              <a:gd name="connsiteX0" fmla="*/ 2 w 10302372"/>
              <a:gd name="connsiteY0" fmla="*/ 2355976 h 2702917"/>
              <a:gd name="connsiteX1" fmla="*/ 9169232 w 10302372"/>
              <a:gd name="connsiteY1" fmla="*/ 0 h 2702917"/>
              <a:gd name="connsiteX2" fmla="*/ 9145999 w 10302372"/>
              <a:gd name="connsiteY2" fmla="*/ 2443835 h 2702917"/>
              <a:gd name="connsiteX3" fmla="*/ 2 w 10302372"/>
              <a:gd name="connsiteY3" fmla="*/ 2355976 h 2702917"/>
              <a:gd name="connsiteX0" fmla="*/ 2 w 10302372"/>
              <a:gd name="connsiteY0" fmla="*/ 2355976 h 2702917"/>
              <a:gd name="connsiteX1" fmla="*/ 9169232 w 10302372"/>
              <a:gd name="connsiteY1" fmla="*/ 0 h 2702917"/>
              <a:gd name="connsiteX2" fmla="*/ 9145999 w 10302372"/>
              <a:gd name="connsiteY2" fmla="*/ 2443835 h 2702917"/>
              <a:gd name="connsiteX3" fmla="*/ 2 w 10302372"/>
              <a:gd name="connsiteY3" fmla="*/ 2355976 h 2702917"/>
              <a:gd name="connsiteX0" fmla="*/ 2 w 10302372"/>
              <a:gd name="connsiteY0" fmla="*/ 2355976 h 2702917"/>
              <a:gd name="connsiteX1" fmla="*/ 9169232 w 10302372"/>
              <a:gd name="connsiteY1" fmla="*/ 0 h 2702917"/>
              <a:gd name="connsiteX2" fmla="*/ 9145999 w 10302372"/>
              <a:gd name="connsiteY2" fmla="*/ 2443835 h 2702917"/>
              <a:gd name="connsiteX3" fmla="*/ 2 w 10302372"/>
              <a:gd name="connsiteY3" fmla="*/ 2355976 h 2702917"/>
              <a:gd name="connsiteX0" fmla="*/ 1 w 10359948"/>
              <a:gd name="connsiteY0" fmla="*/ 2534080 h 2803153"/>
              <a:gd name="connsiteX1" fmla="*/ 9223441 w 10359948"/>
              <a:gd name="connsiteY1" fmla="*/ 0 h 2803153"/>
              <a:gd name="connsiteX2" fmla="*/ 9200208 w 10359948"/>
              <a:gd name="connsiteY2" fmla="*/ 2443835 h 2803153"/>
              <a:gd name="connsiteX3" fmla="*/ 1 w 10359948"/>
              <a:gd name="connsiteY3" fmla="*/ 2534080 h 2803153"/>
              <a:gd name="connsiteX0" fmla="*/ 2 w 10302373"/>
              <a:gd name="connsiteY0" fmla="*/ 2371463 h 2710654"/>
              <a:gd name="connsiteX1" fmla="*/ 9169233 w 10302373"/>
              <a:gd name="connsiteY1" fmla="*/ 0 h 2710654"/>
              <a:gd name="connsiteX2" fmla="*/ 9146000 w 10302373"/>
              <a:gd name="connsiteY2" fmla="*/ 2443835 h 2710654"/>
              <a:gd name="connsiteX3" fmla="*/ 2 w 10302373"/>
              <a:gd name="connsiteY3" fmla="*/ 2371463 h 2710654"/>
              <a:gd name="connsiteX0" fmla="*/ 22101 w 10324472"/>
              <a:gd name="connsiteY0" fmla="*/ 2371463 h 2601940"/>
              <a:gd name="connsiteX1" fmla="*/ 9191332 w 10324472"/>
              <a:gd name="connsiteY1" fmla="*/ 0 h 2601940"/>
              <a:gd name="connsiteX2" fmla="*/ 9168099 w 10324472"/>
              <a:gd name="connsiteY2" fmla="*/ 2443835 h 2601940"/>
              <a:gd name="connsiteX3" fmla="*/ 22101 w 10324472"/>
              <a:gd name="connsiteY3" fmla="*/ 2371463 h 2601940"/>
              <a:gd name="connsiteX0" fmla="*/ 454248 w 10756619"/>
              <a:gd name="connsiteY0" fmla="*/ 2371463 h 2635640"/>
              <a:gd name="connsiteX1" fmla="*/ 9623479 w 10756619"/>
              <a:gd name="connsiteY1" fmla="*/ 0 h 2635640"/>
              <a:gd name="connsiteX2" fmla="*/ 9600246 w 10756619"/>
              <a:gd name="connsiteY2" fmla="*/ 2443835 h 2635640"/>
              <a:gd name="connsiteX3" fmla="*/ 2243166 w 10756619"/>
              <a:gd name="connsiteY3" fmla="*/ 2466974 h 2635640"/>
              <a:gd name="connsiteX4" fmla="*/ 454248 w 10756619"/>
              <a:gd name="connsiteY4" fmla="*/ 2371463 h 2635640"/>
              <a:gd name="connsiteX0" fmla="*/ 1153431 w 11456764"/>
              <a:gd name="connsiteY0" fmla="*/ 2371463 h 2641277"/>
              <a:gd name="connsiteX1" fmla="*/ 10322662 w 11456764"/>
              <a:gd name="connsiteY1" fmla="*/ 0 h 2641277"/>
              <a:gd name="connsiteX2" fmla="*/ 10299429 w 11456764"/>
              <a:gd name="connsiteY2" fmla="*/ 2443835 h 2641277"/>
              <a:gd name="connsiteX3" fmla="*/ 1137944 w 11456764"/>
              <a:gd name="connsiteY3" fmla="*/ 2482461 h 2641277"/>
              <a:gd name="connsiteX4" fmla="*/ 1153431 w 11456764"/>
              <a:gd name="connsiteY4" fmla="*/ 2371463 h 2641277"/>
              <a:gd name="connsiteX0" fmla="*/ 15487 w 10318820"/>
              <a:gd name="connsiteY0" fmla="*/ 2371463 h 2641277"/>
              <a:gd name="connsiteX1" fmla="*/ 9184718 w 10318820"/>
              <a:gd name="connsiteY1" fmla="*/ 0 h 2641277"/>
              <a:gd name="connsiteX2" fmla="*/ 9161485 w 10318820"/>
              <a:gd name="connsiteY2" fmla="*/ 2443835 h 2641277"/>
              <a:gd name="connsiteX3" fmla="*/ 0 w 10318820"/>
              <a:gd name="connsiteY3" fmla="*/ 2482461 h 2641277"/>
              <a:gd name="connsiteX4" fmla="*/ 15487 w 10318820"/>
              <a:gd name="connsiteY4" fmla="*/ 2371463 h 2641277"/>
              <a:gd name="connsiteX0" fmla="*/ 15487 w 10318820"/>
              <a:gd name="connsiteY0" fmla="*/ 2371463 h 2641277"/>
              <a:gd name="connsiteX1" fmla="*/ 9184718 w 10318820"/>
              <a:gd name="connsiteY1" fmla="*/ 0 h 2641277"/>
              <a:gd name="connsiteX2" fmla="*/ 9161485 w 10318820"/>
              <a:gd name="connsiteY2" fmla="*/ 2443835 h 2641277"/>
              <a:gd name="connsiteX3" fmla="*/ 0 w 10318820"/>
              <a:gd name="connsiteY3" fmla="*/ 2482461 h 2641277"/>
              <a:gd name="connsiteX4" fmla="*/ 15487 w 10318820"/>
              <a:gd name="connsiteY4" fmla="*/ 2371463 h 2641277"/>
              <a:gd name="connsiteX0" fmla="*/ 15487 w 10318820"/>
              <a:gd name="connsiteY0" fmla="*/ 2371463 h 2641277"/>
              <a:gd name="connsiteX1" fmla="*/ 9184718 w 10318820"/>
              <a:gd name="connsiteY1" fmla="*/ 0 h 2641277"/>
              <a:gd name="connsiteX2" fmla="*/ 9161485 w 10318820"/>
              <a:gd name="connsiteY2" fmla="*/ 2443835 h 2641277"/>
              <a:gd name="connsiteX3" fmla="*/ 0 w 10318820"/>
              <a:gd name="connsiteY3" fmla="*/ 2482461 h 2641277"/>
              <a:gd name="connsiteX4" fmla="*/ 15487 w 10318820"/>
              <a:gd name="connsiteY4" fmla="*/ 2371463 h 2641277"/>
              <a:gd name="connsiteX0" fmla="*/ 15487 w 10318820"/>
              <a:gd name="connsiteY0" fmla="*/ 2371463 h 2641277"/>
              <a:gd name="connsiteX1" fmla="*/ 9184718 w 10318820"/>
              <a:gd name="connsiteY1" fmla="*/ 0 h 2641277"/>
              <a:gd name="connsiteX2" fmla="*/ 9161485 w 10318820"/>
              <a:gd name="connsiteY2" fmla="*/ 2443835 h 2641277"/>
              <a:gd name="connsiteX3" fmla="*/ 0 w 10318820"/>
              <a:gd name="connsiteY3" fmla="*/ 2482461 h 2641277"/>
              <a:gd name="connsiteX4" fmla="*/ 15487 w 10318820"/>
              <a:gd name="connsiteY4" fmla="*/ 2371463 h 2641277"/>
              <a:gd name="connsiteX0" fmla="*/ 15487 w 10318820"/>
              <a:gd name="connsiteY0" fmla="*/ 2371463 h 2482461"/>
              <a:gd name="connsiteX1" fmla="*/ 9184718 w 10318820"/>
              <a:gd name="connsiteY1" fmla="*/ 0 h 2482461"/>
              <a:gd name="connsiteX2" fmla="*/ 9161485 w 10318820"/>
              <a:gd name="connsiteY2" fmla="*/ 2443835 h 2482461"/>
              <a:gd name="connsiteX3" fmla="*/ 0 w 10318820"/>
              <a:gd name="connsiteY3" fmla="*/ 2482461 h 2482461"/>
              <a:gd name="connsiteX4" fmla="*/ 15487 w 10318820"/>
              <a:gd name="connsiteY4" fmla="*/ 2371463 h 2482461"/>
              <a:gd name="connsiteX0" fmla="*/ 15487 w 10252186"/>
              <a:gd name="connsiteY0" fmla="*/ 2371463 h 2482461"/>
              <a:gd name="connsiteX1" fmla="*/ 9184718 w 10252186"/>
              <a:gd name="connsiteY1" fmla="*/ 0 h 2482461"/>
              <a:gd name="connsiteX2" fmla="*/ 9022088 w 10252186"/>
              <a:gd name="connsiteY2" fmla="*/ 2242499 h 2482461"/>
              <a:gd name="connsiteX3" fmla="*/ 0 w 10252186"/>
              <a:gd name="connsiteY3" fmla="*/ 2482461 h 2482461"/>
              <a:gd name="connsiteX4" fmla="*/ 15487 w 10252186"/>
              <a:gd name="connsiteY4" fmla="*/ 2371463 h 2482461"/>
              <a:gd name="connsiteX0" fmla="*/ 15487 w 10311181"/>
              <a:gd name="connsiteY0" fmla="*/ 2371463 h 2482461"/>
              <a:gd name="connsiteX1" fmla="*/ 9184718 w 10311181"/>
              <a:gd name="connsiteY1" fmla="*/ 0 h 2482461"/>
              <a:gd name="connsiteX2" fmla="*/ 9145996 w 10311181"/>
              <a:gd name="connsiteY2" fmla="*/ 2443835 h 2482461"/>
              <a:gd name="connsiteX3" fmla="*/ 0 w 10311181"/>
              <a:gd name="connsiteY3" fmla="*/ 2482461 h 2482461"/>
              <a:gd name="connsiteX4" fmla="*/ 15487 w 10311181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45996 w 9184718"/>
              <a:gd name="connsiteY2" fmla="*/ 2443835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0 w 9215696"/>
              <a:gd name="connsiteY0" fmla="*/ 2371463 h 2482461"/>
              <a:gd name="connsiteX1" fmla="*/ 9215696 w 9215696"/>
              <a:gd name="connsiteY1" fmla="*/ 0 h 2482461"/>
              <a:gd name="connsiteX2" fmla="*/ 9207951 w 9215696"/>
              <a:gd name="connsiteY2" fmla="*/ 2459323 h 2482461"/>
              <a:gd name="connsiteX3" fmla="*/ 30978 w 9215696"/>
              <a:gd name="connsiteY3" fmla="*/ 2482461 h 2482461"/>
              <a:gd name="connsiteX4" fmla="*/ 0 w 9215696"/>
              <a:gd name="connsiteY4" fmla="*/ 2371463 h 2482461"/>
              <a:gd name="connsiteX0" fmla="*/ 0 w 9215696"/>
              <a:gd name="connsiteY0" fmla="*/ 2371463 h 2497949"/>
              <a:gd name="connsiteX1" fmla="*/ 9215696 w 9215696"/>
              <a:gd name="connsiteY1" fmla="*/ 0 h 2497949"/>
              <a:gd name="connsiteX2" fmla="*/ 9207951 w 9215696"/>
              <a:gd name="connsiteY2" fmla="*/ 2459323 h 2497949"/>
              <a:gd name="connsiteX3" fmla="*/ 2 w 9215696"/>
              <a:gd name="connsiteY3" fmla="*/ 2497949 h 2497949"/>
              <a:gd name="connsiteX4" fmla="*/ 0 w 9215696"/>
              <a:gd name="connsiteY4" fmla="*/ 2371463 h 2497949"/>
              <a:gd name="connsiteX0" fmla="*/ 0 w 9215696"/>
              <a:gd name="connsiteY0" fmla="*/ 2371463 h 2474718"/>
              <a:gd name="connsiteX1" fmla="*/ 9215696 w 9215696"/>
              <a:gd name="connsiteY1" fmla="*/ 0 h 2474718"/>
              <a:gd name="connsiteX2" fmla="*/ 9207951 w 9215696"/>
              <a:gd name="connsiteY2" fmla="*/ 2459323 h 2474718"/>
              <a:gd name="connsiteX3" fmla="*/ 30979 w 9215696"/>
              <a:gd name="connsiteY3" fmla="*/ 2474718 h 2474718"/>
              <a:gd name="connsiteX4" fmla="*/ 0 w 9215696"/>
              <a:gd name="connsiteY4" fmla="*/ 2371463 h 2474718"/>
              <a:gd name="connsiteX0" fmla="*/ 0 w 9208117"/>
              <a:gd name="connsiteY0" fmla="*/ 2371463 h 2474718"/>
              <a:gd name="connsiteX1" fmla="*/ 9184719 w 9208117"/>
              <a:gd name="connsiteY1" fmla="*/ 0 h 2474718"/>
              <a:gd name="connsiteX2" fmla="*/ 9207951 w 9208117"/>
              <a:gd name="connsiteY2" fmla="*/ 2459323 h 2474718"/>
              <a:gd name="connsiteX3" fmla="*/ 30979 w 9208117"/>
              <a:gd name="connsiteY3" fmla="*/ 2474718 h 2474718"/>
              <a:gd name="connsiteX4" fmla="*/ 0 w 9208117"/>
              <a:gd name="connsiteY4" fmla="*/ 2371463 h 2474718"/>
              <a:gd name="connsiteX0" fmla="*/ 0 w 9184719"/>
              <a:gd name="connsiteY0" fmla="*/ 2371463 h 2474718"/>
              <a:gd name="connsiteX1" fmla="*/ 9184719 w 9184719"/>
              <a:gd name="connsiteY1" fmla="*/ 0 h 2474718"/>
              <a:gd name="connsiteX2" fmla="*/ 9115020 w 9184719"/>
              <a:gd name="connsiteY2" fmla="*/ 2381886 h 2474718"/>
              <a:gd name="connsiteX3" fmla="*/ 30979 w 9184719"/>
              <a:gd name="connsiteY3" fmla="*/ 2474718 h 2474718"/>
              <a:gd name="connsiteX4" fmla="*/ 0 w 9184719"/>
              <a:gd name="connsiteY4" fmla="*/ 2371463 h 2474718"/>
              <a:gd name="connsiteX0" fmla="*/ 0 w 9184719"/>
              <a:gd name="connsiteY0" fmla="*/ 2371463 h 2474718"/>
              <a:gd name="connsiteX1" fmla="*/ 9184719 w 9184719"/>
              <a:gd name="connsiteY1" fmla="*/ 0 h 2474718"/>
              <a:gd name="connsiteX2" fmla="*/ 9169230 w 9184719"/>
              <a:gd name="connsiteY2" fmla="*/ 2451580 h 2474718"/>
              <a:gd name="connsiteX3" fmla="*/ 30979 w 9184719"/>
              <a:gd name="connsiteY3" fmla="*/ 2474718 h 2474718"/>
              <a:gd name="connsiteX4" fmla="*/ 0 w 9184719"/>
              <a:gd name="connsiteY4" fmla="*/ 2371463 h 2474718"/>
              <a:gd name="connsiteX0" fmla="*/ 0 w 9167786"/>
              <a:gd name="connsiteY0" fmla="*/ 2375696 h 2474718"/>
              <a:gd name="connsiteX1" fmla="*/ 9167786 w 9167786"/>
              <a:gd name="connsiteY1" fmla="*/ 0 h 2474718"/>
              <a:gd name="connsiteX2" fmla="*/ 9152297 w 9167786"/>
              <a:gd name="connsiteY2" fmla="*/ 2451580 h 2474718"/>
              <a:gd name="connsiteX3" fmla="*/ 14046 w 9167786"/>
              <a:gd name="connsiteY3" fmla="*/ 2474718 h 2474718"/>
              <a:gd name="connsiteX4" fmla="*/ 0 w 9167786"/>
              <a:gd name="connsiteY4" fmla="*/ 2375696 h 2474718"/>
              <a:gd name="connsiteX0" fmla="*/ 2887 w 9170673"/>
              <a:gd name="connsiteY0" fmla="*/ 2375696 h 2474718"/>
              <a:gd name="connsiteX1" fmla="*/ 9170673 w 9170673"/>
              <a:gd name="connsiteY1" fmla="*/ 0 h 2474718"/>
              <a:gd name="connsiteX2" fmla="*/ 9155184 w 9170673"/>
              <a:gd name="connsiteY2" fmla="*/ 2451580 h 2474718"/>
              <a:gd name="connsiteX3" fmla="*/ 0 w 9170673"/>
              <a:gd name="connsiteY3" fmla="*/ 2474718 h 2474718"/>
              <a:gd name="connsiteX4" fmla="*/ 2887 w 9170673"/>
              <a:gd name="connsiteY4" fmla="*/ 2375696 h 2474718"/>
              <a:gd name="connsiteX0" fmla="*/ 2887 w 9170673"/>
              <a:gd name="connsiteY0" fmla="*/ 2375696 h 2457785"/>
              <a:gd name="connsiteX1" fmla="*/ 9170673 w 9170673"/>
              <a:gd name="connsiteY1" fmla="*/ 0 h 2457785"/>
              <a:gd name="connsiteX2" fmla="*/ 9155184 w 9170673"/>
              <a:gd name="connsiteY2" fmla="*/ 2451580 h 2457785"/>
              <a:gd name="connsiteX3" fmla="*/ 0 w 9170673"/>
              <a:gd name="connsiteY3" fmla="*/ 2457785 h 2457785"/>
              <a:gd name="connsiteX4" fmla="*/ 2887 w 9170673"/>
              <a:gd name="connsiteY4" fmla="*/ 2375696 h 2457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0673" h="2457785">
                <a:moveTo>
                  <a:pt x="2887" y="2375696"/>
                </a:moveTo>
                <a:cubicBezTo>
                  <a:pt x="23548" y="2372367"/>
                  <a:pt x="7344315" y="2502055"/>
                  <a:pt x="9170673" y="0"/>
                </a:cubicBezTo>
                <a:cubicBezTo>
                  <a:pt x="9168091" y="819774"/>
                  <a:pt x="9157766" y="1631806"/>
                  <a:pt x="9155184" y="2451580"/>
                </a:cubicBezTo>
                <a:lnTo>
                  <a:pt x="0" y="2457785"/>
                </a:lnTo>
                <a:cubicBezTo>
                  <a:pt x="-1" y="2415623"/>
                  <a:pt x="2888" y="2417858"/>
                  <a:pt x="2887" y="2375696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199" y="457200"/>
            <a:ext cx="8229600" cy="77225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algn="l">
              <a:defRPr sz="4000" b="1" cap="none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15653"/>
            <a:ext cx="8229600" cy="150018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t" anchorCtr="0"/>
          <a:lstStyle>
            <a:lvl1pPr marL="0" indent="0" algn="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136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No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201988" y="2707457"/>
            <a:ext cx="5484812" cy="122443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63550" y="3118590"/>
            <a:ext cx="1293813" cy="752475"/>
          </a:xfrm>
        </p:spPr>
        <p:txBody>
          <a:bodyPr lIns="0" tIns="0" rIns="0" bIns="0">
            <a:normAutofit/>
          </a:bodyPr>
          <a:lstStyle>
            <a:lvl1pPr algn="l"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Regional Unit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201988" y="4282303"/>
            <a:ext cx="5484812" cy="57785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 dirty="0" smtClean="0"/>
              <a:t>July 19,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6107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Boats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201988" y="2707457"/>
            <a:ext cx="5484812" cy="122443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63550" y="3118590"/>
            <a:ext cx="1293813" cy="752475"/>
          </a:xfrm>
        </p:spPr>
        <p:txBody>
          <a:bodyPr lIns="0" tIns="0" rIns="0" bIns="0">
            <a:normAutofit/>
          </a:bodyPr>
          <a:lstStyle>
            <a:lvl1pPr algn="l"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Regional Unit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201988" y="4282303"/>
            <a:ext cx="5484812" cy="57785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 dirty="0" smtClean="0"/>
              <a:t>July 19,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329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Turtle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201988" y="2707457"/>
            <a:ext cx="5484812" cy="122443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63550" y="3118590"/>
            <a:ext cx="1293813" cy="752475"/>
          </a:xfrm>
        </p:spPr>
        <p:txBody>
          <a:bodyPr lIns="0" tIns="0" rIns="0" bIns="0">
            <a:normAutofit/>
          </a:bodyPr>
          <a:lstStyle>
            <a:lvl1pPr algn="l"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Regional Unit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201988" y="4282303"/>
            <a:ext cx="5484812" cy="57785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 dirty="0" smtClean="0"/>
              <a:t>July 19,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555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eafood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201988" y="2707457"/>
            <a:ext cx="5484812" cy="122443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63550" y="3118590"/>
            <a:ext cx="1293813" cy="752475"/>
          </a:xfrm>
        </p:spPr>
        <p:txBody>
          <a:bodyPr lIns="0" tIns="0" rIns="0" bIns="0">
            <a:normAutofit/>
          </a:bodyPr>
          <a:lstStyle>
            <a:lvl1pPr algn="l"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Regional Unit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201988" y="4282303"/>
            <a:ext cx="5484812" cy="57785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 dirty="0" smtClean="0"/>
              <a:t>July 19,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638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Fish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201988" y="2707457"/>
            <a:ext cx="5484812" cy="122443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63550" y="3118590"/>
            <a:ext cx="1293813" cy="752475"/>
          </a:xfrm>
        </p:spPr>
        <p:txBody>
          <a:bodyPr lIns="0" tIns="0" rIns="0" bIns="0">
            <a:normAutofit/>
          </a:bodyPr>
          <a:lstStyle>
            <a:lvl1pPr algn="l"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Regional Unit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201988" y="4282303"/>
            <a:ext cx="5484812" cy="57785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 dirty="0" smtClean="0"/>
              <a:t>July 19,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19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Dark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201988" y="2707457"/>
            <a:ext cx="5484812" cy="1224439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63550" y="3118590"/>
            <a:ext cx="1293813" cy="752475"/>
          </a:xfrm>
        </p:spPr>
        <p:txBody>
          <a:bodyPr lIns="0" tIns="0" rIns="0" bIns="0">
            <a:normAutofit/>
          </a:bodyPr>
          <a:lstStyle>
            <a:lvl1pPr algn="l"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Regional Unit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201988" y="4282303"/>
            <a:ext cx="5484812" cy="577850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July 19, 2012</a:t>
            </a:r>
            <a:endParaRPr lang="en-US" dirty="0"/>
          </a:p>
        </p:txBody>
      </p:sp>
      <p:sp>
        <p:nvSpPr>
          <p:cNvPr id="7" name="Freeform 6"/>
          <p:cNvSpPr/>
          <p:nvPr userDrawn="1"/>
        </p:nvSpPr>
        <p:spPr>
          <a:xfrm>
            <a:off x="-9190" y="4417160"/>
            <a:ext cx="9170673" cy="2457785"/>
          </a:xfrm>
          <a:custGeom>
            <a:avLst/>
            <a:gdLst>
              <a:gd name="connsiteX0" fmla="*/ 0 w 10289745"/>
              <a:gd name="connsiteY0" fmla="*/ 2348314 h 2694297"/>
              <a:gd name="connsiteX1" fmla="*/ 9145997 w 10289745"/>
              <a:gd name="connsiteY1" fmla="*/ 81 h 2694297"/>
              <a:gd name="connsiteX2" fmla="*/ 9145997 w 10289745"/>
              <a:gd name="connsiteY2" fmla="*/ 2436173 h 2694297"/>
              <a:gd name="connsiteX3" fmla="*/ 0 w 10289745"/>
              <a:gd name="connsiteY3" fmla="*/ 2348314 h 2694297"/>
              <a:gd name="connsiteX0" fmla="*/ 0 w 10289745"/>
              <a:gd name="connsiteY0" fmla="*/ 2348233 h 2694216"/>
              <a:gd name="connsiteX1" fmla="*/ 9145997 w 10289745"/>
              <a:gd name="connsiteY1" fmla="*/ 0 h 2694216"/>
              <a:gd name="connsiteX2" fmla="*/ 9145997 w 10289745"/>
              <a:gd name="connsiteY2" fmla="*/ 2436092 h 2694216"/>
              <a:gd name="connsiteX3" fmla="*/ 0 w 10289745"/>
              <a:gd name="connsiteY3" fmla="*/ 2348233 h 2694216"/>
              <a:gd name="connsiteX0" fmla="*/ 0 w 10289745"/>
              <a:gd name="connsiteY0" fmla="*/ 2348233 h 2694216"/>
              <a:gd name="connsiteX1" fmla="*/ 9145997 w 10289745"/>
              <a:gd name="connsiteY1" fmla="*/ 0 h 2694216"/>
              <a:gd name="connsiteX2" fmla="*/ 9145997 w 10289745"/>
              <a:gd name="connsiteY2" fmla="*/ 2436092 h 2694216"/>
              <a:gd name="connsiteX3" fmla="*/ 0 w 10289745"/>
              <a:gd name="connsiteY3" fmla="*/ 2348233 h 2694216"/>
              <a:gd name="connsiteX0" fmla="*/ 2 w 10271923"/>
              <a:gd name="connsiteY0" fmla="*/ 1961048 h 2259210"/>
              <a:gd name="connsiteX1" fmla="*/ 9115022 w 10271923"/>
              <a:gd name="connsiteY1" fmla="*/ 0 h 2259210"/>
              <a:gd name="connsiteX2" fmla="*/ 9145999 w 10271923"/>
              <a:gd name="connsiteY2" fmla="*/ 2048907 h 2259210"/>
              <a:gd name="connsiteX3" fmla="*/ 2 w 10271923"/>
              <a:gd name="connsiteY3" fmla="*/ 1961048 h 2259210"/>
              <a:gd name="connsiteX0" fmla="*/ 2 w 10302372"/>
              <a:gd name="connsiteY0" fmla="*/ 2355976 h 2702917"/>
              <a:gd name="connsiteX1" fmla="*/ 9169232 w 10302372"/>
              <a:gd name="connsiteY1" fmla="*/ 0 h 2702917"/>
              <a:gd name="connsiteX2" fmla="*/ 9145999 w 10302372"/>
              <a:gd name="connsiteY2" fmla="*/ 2443835 h 2702917"/>
              <a:gd name="connsiteX3" fmla="*/ 2 w 10302372"/>
              <a:gd name="connsiteY3" fmla="*/ 2355976 h 2702917"/>
              <a:gd name="connsiteX0" fmla="*/ 2 w 10302372"/>
              <a:gd name="connsiteY0" fmla="*/ 2355976 h 2702917"/>
              <a:gd name="connsiteX1" fmla="*/ 9169232 w 10302372"/>
              <a:gd name="connsiteY1" fmla="*/ 0 h 2702917"/>
              <a:gd name="connsiteX2" fmla="*/ 9145999 w 10302372"/>
              <a:gd name="connsiteY2" fmla="*/ 2443835 h 2702917"/>
              <a:gd name="connsiteX3" fmla="*/ 2 w 10302372"/>
              <a:gd name="connsiteY3" fmla="*/ 2355976 h 2702917"/>
              <a:gd name="connsiteX0" fmla="*/ 2 w 10302372"/>
              <a:gd name="connsiteY0" fmla="*/ 2355976 h 2702917"/>
              <a:gd name="connsiteX1" fmla="*/ 9169232 w 10302372"/>
              <a:gd name="connsiteY1" fmla="*/ 0 h 2702917"/>
              <a:gd name="connsiteX2" fmla="*/ 9145999 w 10302372"/>
              <a:gd name="connsiteY2" fmla="*/ 2443835 h 2702917"/>
              <a:gd name="connsiteX3" fmla="*/ 2 w 10302372"/>
              <a:gd name="connsiteY3" fmla="*/ 2355976 h 2702917"/>
              <a:gd name="connsiteX0" fmla="*/ 1 w 10359948"/>
              <a:gd name="connsiteY0" fmla="*/ 2534080 h 2803153"/>
              <a:gd name="connsiteX1" fmla="*/ 9223441 w 10359948"/>
              <a:gd name="connsiteY1" fmla="*/ 0 h 2803153"/>
              <a:gd name="connsiteX2" fmla="*/ 9200208 w 10359948"/>
              <a:gd name="connsiteY2" fmla="*/ 2443835 h 2803153"/>
              <a:gd name="connsiteX3" fmla="*/ 1 w 10359948"/>
              <a:gd name="connsiteY3" fmla="*/ 2534080 h 2803153"/>
              <a:gd name="connsiteX0" fmla="*/ 2 w 10302373"/>
              <a:gd name="connsiteY0" fmla="*/ 2371463 h 2710654"/>
              <a:gd name="connsiteX1" fmla="*/ 9169233 w 10302373"/>
              <a:gd name="connsiteY1" fmla="*/ 0 h 2710654"/>
              <a:gd name="connsiteX2" fmla="*/ 9146000 w 10302373"/>
              <a:gd name="connsiteY2" fmla="*/ 2443835 h 2710654"/>
              <a:gd name="connsiteX3" fmla="*/ 2 w 10302373"/>
              <a:gd name="connsiteY3" fmla="*/ 2371463 h 2710654"/>
              <a:gd name="connsiteX0" fmla="*/ 22101 w 10324472"/>
              <a:gd name="connsiteY0" fmla="*/ 2371463 h 2601940"/>
              <a:gd name="connsiteX1" fmla="*/ 9191332 w 10324472"/>
              <a:gd name="connsiteY1" fmla="*/ 0 h 2601940"/>
              <a:gd name="connsiteX2" fmla="*/ 9168099 w 10324472"/>
              <a:gd name="connsiteY2" fmla="*/ 2443835 h 2601940"/>
              <a:gd name="connsiteX3" fmla="*/ 22101 w 10324472"/>
              <a:gd name="connsiteY3" fmla="*/ 2371463 h 2601940"/>
              <a:gd name="connsiteX0" fmla="*/ 454248 w 10756619"/>
              <a:gd name="connsiteY0" fmla="*/ 2371463 h 2635640"/>
              <a:gd name="connsiteX1" fmla="*/ 9623479 w 10756619"/>
              <a:gd name="connsiteY1" fmla="*/ 0 h 2635640"/>
              <a:gd name="connsiteX2" fmla="*/ 9600246 w 10756619"/>
              <a:gd name="connsiteY2" fmla="*/ 2443835 h 2635640"/>
              <a:gd name="connsiteX3" fmla="*/ 2243166 w 10756619"/>
              <a:gd name="connsiteY3" fmla="*/ 2466974 h 2635640"/>
              <a:gd name="connsiteX4" fmla="*/ 454248 w 10756619"/>
              <a:gd name="connsiteY4" fmla="*/ 2371463 h 2635640"/>
              <a:gd name="connsiteX0" fmla="*/ 1153431 w 11456764"/>
              <a:gd name="connsiteY0" fmla="*/ 2371463 h 2641277"/>
              <a:gd name="connsiteX1" fmla="*/ 10322662 w 11456764"/>
              <a:gd name="connsiteY1" fmla="*/ 0 h 2641277"/>
              <a:gd name="connsiteX2" fmla="*/ 10299429 w 11456764"/>
              <a:gd name="connsiteY2" fmla="*/ 2443835 h 2641277"/>
              <a:gd name="connsiteX3" fmla="*/ 1137944 w 11456764"/>
              <a:gd name="connsiteY3" fmla="*/ 2482461 h 2641277"/>
              <a:gd name="connsiteX4" fmla="*/ 1153431 w 11456764"/>
              <a:gd name="connsiteY4" fmla="*/ 2371463 h 2641277"/>
              <a:gd name="connsiteX0" fmla="*/ 15487 w 10318820"/>
              <a:gd name="connsiteY0" fmla="*/ 2371463 h 2641277"/>
              <a:gd name="connsiteX1" fmla="*/ 9184718 w 10318820"/>
              <a:gd name="connsiteY1" fmla="*/ 0 h 2641277"/>
              <a:gd name="connsiteX2" fmla="*/ 9161485 w 10318820"/>
              <a:gd name="connsiteY2" fmla="*/ 2443835 h 2641277"/>
              <a:gd name="connsiteX3" fmla="*/ 0 w 10318820"/>
              <a:gd name="connsiteY3" fmla="*/ 2482461 h 2641277"/>
              <a:gd name="connsiteX4" fmla="*/ 15487 w 10318820"/>
              <a:gd name="connsiteY4" fmla="*/ 2371463 h 2641277"/>
              <a:gd name="connsiteX0" fmla="*/ 15487 w 10318820"/>
              <a:gd name="connsiteY0" fmla="*/ 2371463 h 2641277"/>
              <a:gd name="connsiteX1" fmla="*/ 9184718 w 10318820"/>
              <a:gd name="connsiteY1" fmla="*/ 0 h 2641277"/>
              <a:gd name="connsiteX2" fmla="*/ 9161485 w 10318820"/>
              <a:gd name="connsiteY2" fmla="*/ 2443835 h 2641277"/>
              <a:gd name="connsiteX3" fmla="*/ 0 w 10318820"/>
              <a:gd name="connsiteY3" fmla="*/ 2482461 h 2641277"/>
              <a:gd name="connsiteX4" fmla="*/ 15487 w 10318820"/>
              <a:gd name="connsiteY4" fmla="*/ 2371463 h 2641277"/>
              <a:gd name="connsiteX0" fmla="*/ 15487 w 10318820"/>
              <a:gd name="connsiteY0" fmla="*/ 2371463 h 2641277"/>
              <a:gd name="connsiteX1" fmla="*/ 9184718 w 10318820"/>
              <a:gd name="connsiteY1" fmla="*/ 0 h 2641277"/>
              <a:gd name="connsiteX2" fmla="*/ 9161485 w 10318820"/>
              <a:gd name="connsiteY2" fmla="*/ 2443835 h 2641277"/>
              <a:gd name="connsiteX3" fmla="*/ 0 w 10318820"/>
              <a:gd name="connsiteY3" fmla="*/ 2482461 h 2641277"/>
              <a:gd name="connsiteX4" fmla="*/ 15487 w 10318820"/>
              <a:gd name="connsiteY4" fmla="*/ 2371463 h 2641277"/>
              <a:gd name="connsiteX0" fmla="*/ 15487 w 10318820"/>
              <a:gd name="connsiteY0" fmla="*/ 2371463 h 2641277"/>
              <a:gd name="connsiteX1" fmla="*/ 9184718 w 10318820"/>
              <a:gd name="connsiteY1" fmla="*/ 0 h 2641277"/>
              <a:gd name="connsiteX2" fmla="*/ 9161485 w 10318820"/>
              <a:gd name="connsiteY2" fmla="*/ 2443835 h 2641277"/>
              <a:gd name="connsiteX3" fmla="*/ 0 w 10318820"/>
              <a:gd name="connsiteY3" fmla="*/ 2482461 h 2641277"/>
              <a:gd name="connsiteX4" fmla="*/ 15487 w 10318820"/>
              <a:gd name="connsiteY4" fmla="*/ 2371463 h 2641277"/>
              <a:gd name="connsiteX0" fmla="*/ 15487 w 10318820"/>
              <a:gd name="connsiteY0" fmla="*/ 2371463 h 2482461"/>
              <a:gd name="connsiteX1" fmla="*/ 9184718 w 10318820"/>
              <a:gd name="connsiteY1" fmla="*/ 0 h 2482461"/>
              <a:gd name="connsiteX2" fmla="*/ 9161485 w 10318820"/>
              <a:gd name="connsiteY2" fmla="*/ 2443835 h 2482461"/>
              <a:gd name="connsiteX3" fmla="*/ 0 w 10318820"/>
              <a:gd name="connsiteY3" fmla="*/ 2482461 h 2482461"/>
              <a:gd name="connsiteX4" fmla="*/ 15487 w 10318820"/>
              <a:gd name="connsiteY4" fmla="*/ 2371463 h 2482461"/>
              <a:gd name="connsiteX0" fmla="*/ 15487 w 10252186"/>
              <a:gd name="connsiteY0" fmla="*/ 2371463 h 2482461"/>
              <a:gd name="connsiteX1" fmla="*/ 9184718 w 10252186"/>
              <a:gd name="connsiteY1" fmla="*/ 0 h 2482461"/>
              <a:gd name="connsiteX2" fmla="*/ 9022088 w 10252186"/>
              <a:gd name="connsiteY2" fmla="*/ 2242499 h 2482461"/>
              <a:gd name="connsiteX3" fmla="*/ 0 w 10252186"/>
              <a:gd name="connsiteY3" fmla="*/ 2482461 h 2482461"/>
              <a:gd name="connsiteX4" fmla="*/ 15487 w 10252186"/>
              <a:gd name="connsiteY4" fmla="*/ 2371463 h 2482461"/>
              <a:gd name="connsiteX0" fmla="*/ 15487 w 10311181"/>
              <a:gd name="connsiteY0" fmla="*/ 2371463 h 2482461"/>
              <a:gd name="connsiteX1" fmla="*/ 9184718 w 10311181"/>
              <a:gd name="connsiteY1" fmla="*/ 0 h 2482461"/>
              <a:gd name="connsiteX2" fmla="*/ 9145996 w 10311181"/>
              <a:gd name="connsiteY2" fmla="*/ 2443835 h 2482461"/>
              <a:gd name="connsiteX3" fmla="*/ 0 w 10311181"/>
              <a:gd name="connsiteY3" fmla="*/ 2482461 h 2482461"/>
              <a:gd name="connsiteX4" fmla="*/ 15487 w 10311181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45996 w 9184718"/>
              <a:gd name="connsiteY2" fmla="*/ 2443835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0 w 9215696"/>
              <a:gd name="connsiteY0" fmla="*/ 2371463 h 2482461"/>
              <a:gd name="connsiteX1" fmla="*/ 9215696 w 9215696"/>
              <a:gd name="connsiteY1" fmla="*/ 0 h 2482461"/>
              <a:gd name="connsiteX2" fmla="*/ 9207951 w 9215696"/>
              <a:gd name="connsiteY2" fmla="*/ 2459323 h 2482461"/>
              <a:gd name="connsiteX3" fmla="*/ 30978 w 9215696"/>
              <a:gd name="connsiteY3" fmla="*/ 2482461 h 2482461"/>
              <a:gd name="connsiteX4" fmla="*/ 0 w 9215696"/>
              <a:gd name="connsiteY4" fmla="*/ 2371463 h 2482461"/>
              <a:gd name="connsiteX0" fmla="*/ 0 w 9215696"/>
              <a:gd name="connsiteY0" fmla="*/ 2371463 h 2497949"/>
              <a:gd name="connsiteX1" fmla="*/ 9215696 w 9215696"/>
              <a:gd name="connsiteY1" fmla="*/ 0 h 2497949"/>
              <a:gd name="connsiteX2" fmla="*/ 9207951 w 9215696"/>
              <a:gd name="connsiteY2" fmla="*/ 2459323 h 2497949"/>
              <a:gd name="connsiteX3" fmla="*/ 2 w 9215696"/>
              <a:gd name="connsiteY3" fmla="*/ 2497949 h 2497949"/>
              <a:gd name="connsiteX4" fmla="*/ 0 w 9215696"/>
              <a:gd name="connsiteY4" fmla="*/ 2371463 h 2497949"/>
              <a:gd name="connsiteX0" fmla="*/ 0 w 9215696"/>
              <a:gd name="connsiteY0" fmla="*/ 2371463 h 2474718"/>
              <a:gd name="connsiteX1" fmla="*/ 9215696 w 9215696"/>
              <a:gd name="connsiteY1" fmla="*/ 0 h 2474718"/>
              <a:gd name="connsiteX2" fmla="*/ 9207951 w 9215696"/>
              <a:gd name="connsiteY2" fmla="*/ 2459323 h 2474718"/>
              <a:gd name="connsiteX3" fmla="*/ 30979 w 9215696"/>
              <a:gd name="connsiteY3" fmla="*/ 2474718 h 2474718"/>
              <a:gd name="connsiteX4" fmla="*/ 0 w 9215696"/>
              <a:gd name="connsiteY4" fmla="*/ 2371463 h 2474718"/>
              <a:gd name="connsiteX0" fmla="*/ 0 w 9208117"/>
              <a:gd name="connsiteY0" fmla="*/ 2371463 h 2474718"/>
              <a:gd name="connsiteX1" fmla="*/ 9184719 w 9208117"/>
              <a:gd name="connsiteY1" fmla="*/ 0 h 2474718"/>
              <a:gd name="connsiteX2" fmla="*/ 9207951 w 9208117"/>
              <a:gd name="connsiteY2" fmla="*/ 2459323 h 2474718"/>
              <a:gd name="connsiteX3" fmla="*/ 30979 w 9208117"/>
              <a:gd name="connsiteY3" fmla="*/ 2474718 h 2474718"/>
              <a:gd name="connsiteX4" fmla="*/ 0 w 9208117"/>
              <a:gd name="connsiteY4" fmla="*/ 2371463 h 2474718"/>
              <a:gd name="connsiteX0" fmla="*/ 0 w 9184719"/>
              <a:gd name="connsiteY0" fmla="*/ 2371463 h 2474718"/>
              <a:gd name="connsiteX1" fmla="*/ 9184719 w 9184719"/>
              <a:gd name="connsiteY1" fmla="*/ 0 h 2474718"/>
              <a:gd name="connsiteX2" fmla="*/ 9115020 w 9184719"/>
              <a:gd name="connsiteY2" fmla="*/ 2381886 h 2474718"/>
              <a:gd name="connsiteX3" fmla="*/ 30979 w 9184719"/>
              <a:gd name="connsiteY3" fmla="*/ 2474718 h 2474718"/>
              <a:gd name="connsiteX4" fmla="*/ 0 w 9184719"/>
              <a:gd name="connsiteY4" fmla="*/ 2371463 h 2474718"/>
              <a:gd name="connsiteX0" fmla="*/ 0 w 9184719"/>
              <a:gd name="connsiteY0" fmla="*/ 2371463 h 2474718"/>
              <a:gd name="connsiteX1" fmla="*/ 9184719 w 9184719"/>
              <a:gd name="connsiteY1" fmla="*/ 0 h 2474718"/>
              <a:gd name="connsiteX2" fmla="*/ 9169230 w 9184719"/>
              <a:gd name="connsiteY2" fmla="*/ 2451580 h 2474718"/>
              <a:gd name="connsiteX3" fmla="*/ 30979 w 9184719"/>
              <a:gd name="connsiteY3" fmla="*/ 2474718 h 2474718"/>
              <a:gd name="connsiteX4" fmla="*/ 0 w 9184719"/>
              <a:gd name="connsiteY4" fmla="*/ 2371463 h 2474718"/>
              <a:gd name="connsiteX0" fmla="*/ 0 w 9167786"/>
              <a:gd name="connsiteY0" fmla="*/ 2375696 h 2474718"/>
              <a:gd name="connsiteX1" fmla="*/ 9167786 w 9167786"/>
              <a:gd name="connsiteY1" fmla="*/ 0 h 2474718"/>
              <a:gd name="connsiteX2" fmla="*/ 9152297 w 9167786"/>
              <a:gd name="connsiteY2" fmla="*/ 2451580 h 2474718"/>
              <a:gd name="connsiteX3" fmla="*/ 14046 w 9167786"/>
              <a:gd name="connsiteY3" fmla="*/ 2474718 h 2474718"/>
              <a:gd name="connsiteX4" fmla="*/ 0 w 9167786"/>
              <a:gd name="connsiteY4" fmla="*/ 2375696 h 2474718"/>
              <a:gd name="connsiteX0" fmla="*/ 2887 w 9170673"/>
              <a:gd name="connsiteY0" fmla="*/ 2375696 h 2474718"/>
              <a:gd name="connsiteX1" fmla="*/ 9170673 w 9170673"/>
              <a:gd name="connsiteY1" fmla="*/ 0 h 2474718"/>
              <a:gd name="connsiteX2" fmla="*/ 9155184 w 9170673"/>
              <a:gd name="connsiteY2" fmla="*/ 2451580 h 2474718"/>
              <a:gd name="connsiteX3" fmla="*/ 0 w 9170673"/>
              <a:gd name="connsiteY3" fmla="*/ 2474718 h 2474718"/>
              <a:gd name="connsiteX4" fmla="*/ 2887 w 9170673"/>
              <a:gd name="connsiteY4" fmla="*/ 2375696 h 2474718"/>
              <a:gd name="connsiteX0" fmla="*/ 2887 w 9170673"/>
              <a:gd name="connsiteY0" fmla="*/ 2375696 h 2457785"/>
              <a:gd name="connsiteX1" fmla="*/ 9170673 w 9170673"/>
              <a:gd name="connsiteY1" fmla="*/ 0 h 2457785"/>
              <a:gd name="connsiteX2" fmla="*/ 9155184 w 9170673"/>
              <a:gd name="connsiteY2" fmla="*/ 2451580 h 2457785"/>
              <a:gd name="connsiteX3" fmla="*/ 0 w 9170673"/>
              <a:gd name="connsiteY3" fmla="*/ 2457785 h 2457785"/>
              <a:gd name="connsiteX4" fmla="*/ 2887 w 9170673"/>
              <a:gd name="connsiteY4" fmla="*/ 2375696 h 2457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0673" h="2457785">
                <a:moveTo>
                  <a:pt x="2887" y="2375696"/>
                </a:moveTo>
                <a:cubicBezTo>
                  <a:pt x="23548" y="2372367"/>
                  <a:pt x="7344315" y="2502055"/>
                  <a:pt x="9170673" y="0"/>
                </a:cubicBezTo>
                <a:cubicBezTo>
                  <a:pt x="9168091" y="819774"/>
                  <a:pt x="9157766" y="1631806"/>
                  <a:pt x="9155184" y="2451580"/>
                </a:cubicBezTo>
                <a:lnTo>
                  <a:pt x="0" y="2457785"/>
                </a:lnTo>
                <a:cubicBezTo>
                  <a:pt x="-1" y="2415623"/>
                  <a:pt x="2888" y="2417858"/>
                  <a:pt x="2887" y="237569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107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7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355080"/>
            <a:ext cx="9144000" cy="50292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7601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729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5999" y="6355080"/>
            <a:ext cx="6400801" cy="502919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9144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NOAA-Fisheries-horizontal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504" y="6419088"/>
            <a:ext cx="1643940" cy="38874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chemeClr val="accent1"/>
          </a:solidFill>
          <a:latin typeface="+mj-lt"/>
          <a:ea typeface="+mj-ea"/>
          <a:cs typeface="Arial Narrow Bol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355080"/>
            <a:ext cx="9144000" cy="50292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7601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729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5999" y="6355080"/>
            <a:ext cx="6400801" cy="502919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505" y="6419088"/>
            <a:ext cx="1643938" cy="38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586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rgbClr val="FFFFFF"/>
          </a:solidFill>
          <a:latin typeface="+mj-lt"/>
          <a:ea typeface="+mj-ea"/>
          <a:cs typeface="Arial Narrow Bold"/>
        </a:defRPr>
      </a:lvl1pPr>
    </p:titleStyle>
    <p:bodyStyle>
      <a:lvl1pPr marL="0" indent="0" algn="r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01682" y="1141666"/>
            <a:ext cx="5485118" cy="139847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01682" y="2631403"/>
            <a:ext cx="5485117" cy="1277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Freeform 6"/>
          <p:cNvSpPr/>
          <p:nvPr userDrawn="1"/>
        </p:nvSpPr>
        <p:spPr>
          <a:xfrm>
            <a:off x="-9190" y="4417160"/>
            <a:ext cx="9170673" cy="2457785"/>
          </a:xfrm>
          <a:custGeom>
            <a:avLst/>
            <a:gdLst>
              <a:gd name="connsiteX0" fmla="*/ 0 w 10289745"/>
              <a:gd name="connsiteY0" fmla="*/ 2348314 h 2694297"/>
              <a:gd name="connsiteX1" fmla="*/ 9145997 w 10289745"/>
              <a:gd name="connsiteY1" fmla="*/ 81 h 2694297"/>
              <a:gd name="connsiteX2" fmla="*/ 9145997 w 10289745"/>
              <a:gd name="connsiteY2" fmla="*/ 2436173 h 2694297"/>
              <a:gd name="connsiteX3" fmla="*/ 0 w 10289745"/>
              <a:gd name="connsiteY3" fmla="*/ 2348314 h 2694297"/>
              <a:gd name="connsiteX0" fmla="*/ 0 w 10289745"/>
              <a:gd name="connsiteY0" fmla="*/ 2348233 h 2694216"/>
              <a:gd name="connsiteX1" fmla="*/ 9145997 w 10289745"/>
              <a:gd name="connsiteY1" fmla="*/ 0 h 2694216"/>
              <a:gd name="connsiteX2" fmla="*/ 9145997 w 10289745"/>
              <a:gd name="connsiteY2" fmla="*/ 2436092 h 2694216"/>
              <a:gd name="connsiteX3" fmla="*/ 0 w 10289745"/>
              <a:gd name="connsiteY3" fmla="*/ 2348233 h 2694216"/>
              <a:gd name="connsiteX0" fmla="*/ 0 w 10289745"/>
              <a:gd name="connsiteY0" fmla="*/ 2348233 h 2694216"/>
              <a:gd name="connsiteX1" fmla="*/ 9145997 w 10289745"/>
              <a:gd name="connsiteY1" fmla="*/ 0 h 2694216"/>
              <a:gd name="connsiteX2" fmla="*/ 9145997 w 10289745"/>
              <a:gd name="connsiteY2" fmla="*/ 2436092 h 2694216"/>
              <a:gd name="connsiteX3" fmla="*/ 0 w 10289745"/>
              <a:gd name="connsiteY3" fmla="*/ 2348233 h 2694216"/>
              <a:gd name="connsiteX0" fmla="*/ 2 w 10271923"/>
              <a:gd name="connsiteY0" fmla="*/ 1961048 h 2259210"/>
              <a:gd name="connsiteX1" fmla="*/ 9115022 w 10271923"/>
              <a:gd name="connsiteY1" fmla="*/ 0 h 2259210"/>
              <a:gd name="connsiteX2" fmla="*/ 9145999 w 10271923"/>
              <a:gd name="connsiteY2" fmla="*/ 2048907 h 2259210"/>
              <a:gd name="connsiteX3" fmla="*/ 2 w 10271923"/>
              <a:gd name="connsiteY3" fmla="*/ 1961048 h 2259210"/>
              <a:gd name="connsiteX0" fmla="*/ 2 w 10302372"/>
              <a:gd name="connsiteY0" fmla="*/ 2355976 h 2702917"/>
              <a:gd name="connsiteX1" fmla="*/ 9169232 w 10302372"/>
              <a:gd name="connsiteY1" fmla="*/ 0 h 2702917"/>
              <a:gd name="connsiteX2" fmla="*/ 9145999 w 10302372"/>
              <a:gd name="connsiteY2" fmla="*/ 2443835 h 2702917"/>
              <a:gd name="connsiteX3" fmla="*/ 2 w 10302372"/>
              <a:gd name="connsiteY3" fmla="*/ 2355976 h 2702917"/>
              <a:gd name="connsiteX0" fmla="*/ 2 w 10302372"/>
              <a:gd name="connsiteY0" fmla="*/ 2355976 h 2702917"/>
              <a:gd name="connsiteX1" fmla="*/ 9169232 w 10302372"/>
              <a:gd name="connsiteY1" fmla="*/ 0 h 2702917"/>
              <a:gd name="connsiteX2" fmla="*/ 9145999 w 10302372"/>
              <a:gd name="connsiteY2" fmla="*/ 2443835 h 2702917"/>
              <a:gd name="connsiteX3" fmla="*/ 2 w 10302372"/>
              <a:gd name="connsiteY3" fmla="*/ 2355976 h 2702917"/>
              <a:gd name="connsiteX0" fmla="*/ 2 w 10302372"/>
              <a:gd name="connsiteY0" fmla="*/ 2355976 h 2702917"/>
              <a:gd name="connsiteX1" fmla="*/ 9169232 w 10302372"/>
              <a:gd name="connsiteY1" fmla="*/ 0 h 2702917"/>
              <a:gd name="connsiteX2" fmla="*/ 9145999 w 10302372"/>
              <a:gd name="connsiteY2" fmla="*/ 2443835 h 2702917"/>
              <a:gd name="connsiteX3" fmla="*/ 2 w 10302372"/>
              <a:gd name="connsiteY3" fmla="*/ 2355976 h 2702917"/>
              <a:gd name="connsiteX0" fmla="*/ 1 w 10359948"/>
              <a:gd name="connsiteY0" fmla="*/ 2534080 h 2803153"/>
              <a:gd name="connsiteX1" fmla="*/ 9223441 w 10359948"/>
              <a:gd name="connsiteY1" fmla="*/ 0 h 2803153"/>
              <a:gd name="connsiteX2" fmla="*/ 9200208 w 10359948"/>
              <a:gd name="connsiteY2" fmla="*/ 2443835 h 2803153"/>
              <a:gd name="connsiteX3" fmla="*/ 1 w 10359948"/>
              <a:gd name="connsiteY3" fmla="*/ 2534080 h 2803153"/>
              <a:gd name="connsiteX0" fmla="*/ 2 w 10302373"/>
              <a:gd name="connsiteY0" fmla="*/ 2371463 h 2710654"/>
              <a:gd name="connsiteX1" fmla="*/ 9169233 w 10302373"/>
              <a:gd name="connsiteY1" fmla="*/ 0 h 2710654"/>
              <a:gd name="connsiteX2" fmla="*/ 9146000 w 10302373"/>
              <a:gd name="connsiteY2" fmla="*/ 2443835 h 2710654"/>
              <a:gd name="connsiteX3" fmla="*/ 2 w 10302373"/>
              <a:gd name="connsiteY3" fmla="*/ 2371463 h 2710654"/>
              <a:gd name="connsiteX0" fmla="*/ 22101 w 10324472"/>
              <a:gd name="connsiteY0" fmla="*/ 2371463 h 2601940"/>
              <a:gd name="connsiteX1" fmla="*/ 9191332 w 10324472"/>
              <a:gd name="connsiteY1" fmla="*/ 0 h 2601940"/>
              <a:gd name="connsiteX2" fmla="*/ 9168099 w 10324472"/>
              <a:gd name="connsiteY2" fmla="*/ 2443835 h 2601940"/>
              <a:gd name="connsiteX3" fmla="*/ 22101 w 10324472"/>
              <a:gd name="connsiteY3" fmla="*/ 2371463 h 2601940"/>
              <a:gd name="connsiteX0" fmla="*/ 454248 w 10756619"/>
              <a:gd name="connsiteY0" fmla="*/ 2371463 h 2635640"/>
              <a:gd name="connsiteX1" fmla="*/ 9623479 w 10756619"/>
              <a:gd name="connsiteY1" fmla="*/ 0 h 2635640"/>
              <a:gd name="connsiteX2" fmla="*/ 9600246 w 10756619"/>
              <a:gd name="connsiteY2" fmla="*/ 2443835 h 2635640"/>
              <a:gd name="connsiteX3" fmla="*/ 2243166 w 10756619"/>
              <a:gd name="connsiteY3" fmla="*/ 2466974 h 2635640"/>
              <a:gd name="connsiteX4" fmla="*/ 454248 w 10756619"/>
              <a:gd name="connsiteY4" fmla="*/ 2371463 h 2635640"/>
              <a:gd name="connsiteX0" fmla="*/ 1153431 w 11456764"/>
              <a:gd name="connsiteY0" fmla="*/ 2371463 h 2641277"/>
              <a:gd name="connsiteX1" fmla="*/ 10322662 w 11456764"/>
              <a:gd name="connsiteY1" fmla="*/ 0 h 2641277"/>
              <a:gd name="connsiteX2" fmla="*/ 10299429 w 11456764"/>
              <a:gd name="connsiteY2" fmla="*/ 2443835 h 2641277"/>
              <a:gd name="connsiteX3" fmla="*/ 1137944 w 11456764"/>
              <a:gd name="connsiteY3" fmla="*/ 2482461 h 2641277"/>
              <a:gd name="connsiteX4" fmla="*/ 1153431 w 11456764"/>
              <a:gd name="connsiteY4" fmla="*/ 2371463 h 2641277"/>
              <a:gd name="connsiteX0" fmla="*/ 15487 w 10318820"/>
              <a:gd name="connsiteY0" fmla="*/ 2371463 h 2641277"/>
              <a:gd name="connsiteX1" fmla="*/ 9184718 w 10318820"/>
              <a:gd name="connsiteY1" fmla="*/ 0 h 2641277"/>
              <a:gd name="connsiteX2" fmla="*/ 9161485 w 10318820"/>
              <a:gd name="connsiteY2" fmla="*/ 2443835 h 2641277"/>
              <a:gd name="connsiteX3" fmla="*/ 0 w 10318820"/>
              <a:gd name="connsiteY3" fmla="*/ 2482461 h 2641277"/>
              <a:gd name="connsiteX4" fmla="*/ 15487 w 10318820"/>
              <a:gd name="connsiteY4" fmla="*/ 2371463 h 2641277"/>
              <a:gd name="connsiteX0" fmla="*/ 15487 w 10318820"/>
              <a:gd name="connsiteY0" fmla="*/ 2371463 h 2641277"/>
              <a:gd name="connsiteX1" fmla="*/ 9184718 w 10318820"/>
              <a:gd name="connsiteY1" fmla="*/ 0 h 2641277"/>
              <a:gd name="connsiteX2" fmla="*/ 9161485 w 10318820"/>
              <a:gd name="connsiteY2" fmla="*/ 2443835 h 2641277"/>
              <a:gd name="connsiteX3" fmla="*/ 0 w 10318820"/>
              <a:gd name="connsiteY3" fmla="*/ 2482461 h 2641277"/>
              <a:gd name="connsiteX4" fmla="*/ 15487 w 10318820"/>
              <a:gd name="connsiteY4" fmla="*/ 2371463 h 2641277"/>
              <a:gd name="connsiteX0" fmla="*/ 15487 w 10318820"/>
              <a:gd name="connsiteY0" fmla="*/ 2371463 h 2641277"/>
              <a:gd name="connsiteX1" fmla="*/ 9184718 w 10318820"/>
              <a:gd name="connsiteY1" fmla="*/ 0 h 2641277"/>
              <a:gd name="connsiteX2" fmla="*/ 9161485 w 10318820"/>
              <a:gd name="connsiteY2" fmla="*/ 2443835 h 2641277"/>
              <a:gd name="connsiteX3" fmla="*/ 0 w 10318820"/>
              <a:gd name="connsiteY3" fmla="*/ 2482461 h 2641277"/>
              <a:gd name="connsiteX4" fmla="*/ 15487 w 10318820"/>
              <a:gd name="connsiteY4" fmla="*/ 2371463 h 2641277"/>
              <a:gd name="connsiteX0" fmla="*/ 15487 w 10318820"/>
              <a:gd name="connsiteY0" fmla="*/ 2371463 h 2641277"/>
              <a:gd name="connsiteX1" fmla="*/ 9184718 w 10318820"/>
              <a:gd name="connsiteY1" fmla="*/ 0 h 2641277"/>
              <a:gd name="connsiteX2" fmla="*/ 9161485 w 10318820"/>
              <a:gd name="connsiteY2" fmla="*/ 2443835 h 2641277"/>
              <a:gd name="connsiteX3" fmla="*/ 0 w 10318820"/>
              <a:gd name="connsiteY3" fmla="*/ 2482461 h 2641277"/>
              <a:gd name="connsiteX4" fmla="*/ 15487 w 10318820"/>
              <a:gd name="connsiteY4" fmla="*/ 2371463 h 2641277"/>
              <a:gd name="connsiteX0" fmla="*/ 15487 w 10318820"/>
              <a:gd name="connsiteY0" fmla="*/ 2371463 h 2482461"/>
              <a:gd name="connsiteX1" fmla="*/ 9184718 w 10318820"/>
              <a:gd name="connsiteY1" fmla="*/ 0 h 2482461"/>
              <a:gd name="connsiteX2" fmla="*/ 9161485 w 10318820"/>
              <a:gd name="connsiteY2" fmla="*/ 2443835 h 2482461"/>
              <a:gd name="connsiteX3" fmla="*/ 0 w 10318820"/>
              <a:gd name="connsiteY3" fmla="*/ 2482461 h 2482461"/>
              <a:gd name="connsiteX4" fmla="*/ 15487 w 10318820"/>
              <a:gd name="connsiteY4" fmla="*/ 2371463 h 2482461"/>
              <a:gd name="connsiteX0" fmla="*/ 15487 w 10252186"/>
              <a:gd name="connsiteY0" fmla="*/ 2371463 h 2482461"/>
              <a:gd name="connsiteX1" fmla="*/ 9184718 w 10252186"/>
              <a:gd name="connsiteY1" fmla="*/ 0 h 2482461"/>
              <a:gd name="connsiteX2" fmla="*/ 9022088 w 10252186"/>
              <a:gd name="connsiteY2" fmla="*/ 2242499 h 2482461"/>
              <a:gd name="connsiteX3" fmla="*/ 0 w 10252186"/>
              <a:gd name="connsiteY3" fmla="*/ 2482461 h 2482461"/>
              <a:gd name="connsiteX4" fmla="*/ 15487 w 10252186"/>
              <a:gd name="connsiteY4" fmla="*/ 2371463 h 2482461"/>
              <a:gd name="connsiteX0" fmla="*/ 15487 w 10311181"/>
              <a:gd name="connsiteY0" fmla="*/ 2371463 h 2482461"/>
              <a:gd name="connsiteX1" fmla="*/ 9184718 w 10311181"/>
              <a:gd name="connsiteY1" fmla="*/ 0 h 2482461"/>
              <a:gd name="connsiteX2" fmla="*/ 9145996 w 10311181"/>
              <a:gd name="connsiteY2" fmla="*/ 2443835 h 2482461"/>
              <a:gd name="connsiteX3" fmla="*/ 0 w 10311181"/>
              <a:gd name="connsiteY3" fmla="*/ 2482461 h 2482461"/>
              <a:gd name="connsiteX4" fmla="*/ 15487 w 10311181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45996 w 9184718"/>
              <a:gd name="connsiteY2" fmla="*/ 2443835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0 w 9215696"/>
              <a:gd name="connsiteY0" fmla="*/ 2371463 h 2482461"/>
              <a:gd name="connsiteX1" fmla="*/ 9215696 w 9215696"/>
              <a:gd name="connsiteY1" fmla="*/ 0 h 2482461"/>
              <a:gd name="connsiteX2" fmla="*/ 9207951 w 9215696"/>
              <a:gd name="connsiteY2" fmla="*/ 2459323 h 2482461"/>
              <a:gd name="connsiteX3" fmla="*/ 30978 w 9215696"/>
              <a:gd name="connsiteY3" fmla="*/ 2482461 h 2482461"/>
              <a:gd name="connsiteX4" fmla="*/ 0 w 9215696"/>
              <a:gd name="connsiteY4" fmla="*/ 2371463 h 2482461"/>
              <a:gd name="connsiteX0" fmla="*/ 0 w 9215696"/>
              <a:gd name="connsiteY0" fmla="*/ 2371463 h 2497949"/>
              <a:gd name="connsiteX1" fmla="*/ 9215696 w 9215696"/>
              <a:gd name="connsiteY1" fmla="*/ 0 h 2497949"/>
              <a:gd name="connsiteX2" fmla="*/ 9207951 w 9215696"/>
              <a:gd name="connsiteY2" fmla="*/ 2459323 h 2497949"/>
              <a:gd name="connsiteX3" fmla="*/ 2 w 9215696"/>
              <a:gd name="connsiteY3" fmla="*/ 2497949 h 2497949"/>
              <a:gd name="connsiteX4" fmla="*/ 0 w 9215696"/>
              <a:gd name="connsiteY4" fmla="*/ 2371463 h 2497949"/>
              <a:gd name="connsiteX0" fmla="*/ 0 w 9215696"/>
              <a:gd name="connsiteY0" fmla="*/ 2371463 h 2474718"/>
              <a:gd name="connsiteX1" fmla="*/ 9215696 w 9215696"/>
              <a:gd name="connsiteY1" fmla="*/ 0 h 2474718"/>
              <a:gd name="connsiteX2" fmla="*/ 9207951 w 9215696"/>
              <a:gd name="connsiteY2" fmla="*/ 2459323 h 2474718"/>
              <a:gd name="connsiteX3" fmla="*/ 30979 w 9215696"/>
              <a:gd name="connsiteY3" fmla="*/ 2474718 h 2474718"/>
              <a:gd name="connsiteX4" fmla="*/ 0 w 9215696"/>
              <a:gd name="connsiteY4" fmla="*/ 2371463 h 2474718"/>
              <a:gd name="connsiteX0" fmla="*/ 0 w 9208117"/>
              <a:gd name="connsiteY0" fmla="*/ 2371463 h 2474718"/>
              <a:gd name="connsiteX1" fmla="*/ 9184719 w 9208117"/>
              <a:gd name="connsiteY1" fmla="*/ 0 h 2474718"/>
              <a:gd name="connsiteX2" fmla="*/ 9207951 w 9208117"/>
              <a:gd name="connsiteY2" fmla="*/ 2459323 h 2474718"/>
              <a:gd name="connsiteX3" fmla="*/ 30979 w 9208117"/>
              <a:gd name="connsiteY3" fmla="*/ 2474718 h 2474718"/>
              <a:gd name="connsiteX4" fmla="*/ 0 w 9208117"/>
              <a:gd name="connsiteY4" fmla="*/ 2371463 h 2474718"/>
              <a:gd name="connsiteX0" fmla="*/ 0 w 9184719"/>
              <a:gd name="connsiteY0" fmla="*/ 2371463 h 2474718"/>
              <a:gd name="connsiteX1" fmla="*/ 9184719 w 9184719"/>
              <a:gd name="connsiteY1" fmla="*/ 0 h 2474718"/>
              <a:gd name="connsiteX2" fmla="*/ 9115020 w 9184719"/>
              <a:gd name="connsiteY2" fmla="*/ 2381886 h 2474718"/>
              <a:gd name="connsiteX3" fmla="*/ 30979 w 9184719"/>
              <a:gd name="connsiteY3" fmla="*/ 2474718 h 2474718"/>
              <a:gd name="connsiteX4" fmla="*/ 0 w 9184719"/>
              <a:gd name="connsiteY4" fmla="*/ 2371463 h 2474718"/>
              <a:gd name="connsiteX0" fmla="*/ 0 w 9184719"/>
              <a:gd name="connsiteY0" fmla="*/ 2371463 h 2474718"/>
              <a:gd name="connsiteX1" fmla="*/ 9184719 w 9184719"/>
              <a:gd name="connsiteY1" fmla="*/ 0 h 2474718"/>
              <a:gd name="connsiteX2" fmla="*/ 9169230 w 9184719"/>
              <a:gd name="connsiteY2" fmla="*/ 2451580 h 2474718"/>
              <a:gd name="connsiteX3" fmla="*/ 30979 w 9184719"/>
              <a:gd name="connsiteY3" fmla="*/ 2474718 h 2474718"/>
              <a:gd name="connsiteX4" fmla="*/ 0 w 9184719"/>
              <a:gd name="connsiteY4" fmla="*/ 2371463 h 2474718"/>
              <a:gd name="connsiteX0" fmla="*/ 0 w 9167786"/>
              <a:gd name="connsiteY0" fmla="*/ 2375696 h 2474718"/>
              <a:gd name="connsiteX1" fmla="*/ 9167786 w 9167786"/>
              <a:gd name="connsiteY1" fmla="*/ 0 h 2474718"/>
              <a:gd name="connsiteX2" fmla="*/ 9152297 w 9167786"/>
              <a:gd name="connsiteY2" fmla="*/ 2451580 h 2474718"/>
              <a:gd name="connsiteX3" fmla="*/ 14046 w 9167786"/>
              <a:gd name="connsiteY3" fmla="*/ 2474718 h 2474718"/>
              <a:gd name="connsiteX4" fmla="*/ 0 w 9167786"/>
              <a:gd name="connsiteY4" fmla="*/ 2375696 h 2474718"/>
              <a:gd name="connsiteX0" fmla="*/ 2887 w 9170673"/>
              <a:gd name="connsiteY0" fmla="*/ 2375696 h 2474718"/>
              <a:gd name="connsiteX1" fmla="*/ 9170673 w 9170673"/>
              <a:gd name="connsiteY1" fmla="*/ 0 h 2474718"/>
              <a:gd name="connsiteX2" fmla="*/ 9155184 w 9170673"/>
              <a:gd name="connsiteY2" fmla="*/ 2451580 h 2474718"/>
              <a:gd name="connsiteX3" fmla="*/ 0 w 9170673"/>
              <a:gd name="connsiteY3" fmla="*/ 2474718 h 2474718"/>
              <a:gd name="connsiteX4" fmla="*/ 2887 w 9170673"/>
              <a:gd name="connsiteY4" fmla="*/ 2375696 h 2474718"/>
              <a:gd name="connsiteX0" fmla="*/ 2887 w 9170673"/>
              <a:gd name="connsiteY0" fmla="*/ 2375696 h 2457785"/>
              <a:gd name="connsiteX1" fmla="*/ 9170673 w 9170673"/>
              <a:gd name="connsiteY1" fmla="*/ 0 h 2457785"/>
              <a:gd name="connsiteX2" fmla="*/ 9155184 w 9170673"/>
              <a:gd name="connsiteY2" fmla="*/ 2451580 h 2457785"/>
              <a:gd name="connsiteX3" fmla="*/ 0 w 9170673"/>
              <a:gd name="connsiteY3" fmla="*/ 2457785 h 2457785"/>
              <a:gd name="connsiteX4" fmla="*/ 2887 w 9170673"/>
              <a:gd name="connsiteY4" fmla="*/ 2375696 h 2457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0673" h="2457785">
                <a:moveTo>
                  <a:pt x="2887" y="2375696"/>
                </a:moveTo>
                <a:cubicBezTo>
                  <a:pt x="23548" y="2372367"/>
                  <a:pt x="7344315" y="2502055"/>
                  <a:pt x="9170673" y="0"/>
                </a:cubicBezTo>
                <a:cubicBezTo>
                  <a:pt x="9168091" y="819774"/>
                  <a:pt x="9157766" y="1631806"/>
                  <a:pt x="9155184" y="2451580"/>
                </a:cubicBezTo>
                <a:lnTo>
                  <a:pt x="0" y="2457785"/>
                </a:lnTo>
                <a:cubicBezTo>
                  <a:pt x="-1" y="2415623"/>
                  <a:pt x="2888" y="2417858"/>
                  <a:pt x="2887" y="2375696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462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8" r:id="rId6"/>
    <p:sldLayoutId id="2147483686" r:id="rId7"/>
    <p:sldLayoutId id="2147483687" r:id="rId8"/>
  </p:sldLayoutIdLst>
  <p:hf hdr="0"/>
  <p:txStyles>
    <p:titleStyle>
      <a:lvl1pPr algn="r" defTabSz="457200" rtl="0" eaLnBrk="1" latinLnBrk="0" hangingPunct="1">
        <a:lnSpc>
          <a:spcPct val="80000"/>
        </a:lnSpc>
        <a:spcBef>
          <a:spcPct val="0"/>
        </a:spcBef>
        <a:buNone/>
        <a:defRPr sz="4400" b="1" i="0" kern="1200">
          <a:solidFill>
            <a:schemeClr val="accent1"/>
          </a:solidFill>
          <a:latin typeface="+mj-lt"/>
          <a:ea typeface="+mj-ea"/>
          <a:cs typeface="Arial Narrow Bold"/>
        </a:defRPr>
      </a:lvl1pPr>
    </p:titleStyle>
    <p:bodyStyle>
      <a:lvl1pPr marL="0" indent="0" algn="r" defTabSz="457200" rtl="0" eaLnBrk="1" latinLnBrk="0" hangingPunct="1">
        <a:spcBef>
          <a:spcPct val="20000"/>
        </a:spcBef>
        <a:buFont typeface="Arial"/>
        <a:buNone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0444" y="1141666"/>
            <a:ext cx="6516356" cy="1530098"/>
          </a:xfrm>
        </p:spPr>
        <p:txBody>
          <a:bodyPr/>
          <a:lstStyle/>
          <a:p>
            <a:r>
              <a:rPr lang="en-US" sz="3600" dirty="0" smtClean="0"/>
              <a:t>Understanding U.S. west </a:t>
            </a:r>
            <a:r>
              <a:rPr lang="en-US" sz="3600" dirty="0"/>
              <a:t>c</a:t>
            </a:r>
            <a:r>
              <a:rPr lang="en-US" sz="3600" dirty="0" smtClean="0"/>
              <a:t>oast </a:t>
            </a:r>
            <a:r>
              <a:rPr lang="en-US" sz="3600" dirty="0"/>
              <a:t>w</a:t>
            </a:r>
            <a:r>
              <a:rPr lang="en-US" sz="3600" dirty="0" smtClean="0"/>
              <a:t>hale entanglements</a:t>
            </a:r>
            <a:endParaRPr lang="en-US" sz="36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West Coast Region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1920240" y="4020114"/>
            <a:ext cx="6766560" cy="1100526"/>
          </a:xfrm>
        </p:spPr>
        <p:txBody>
          <a:bodyPr>
            <a:normAutofit/>
          </a:bodyPr>
          <a:lstStyle/>
          <a:p>
            <a:r>
              <a:rPr lang="en-US" dirty="0" smtClean="0"/>
              <a:t>Workshop on Gear Innovations and Practices to Reduce Whale Interactions</a:t>
            </a:r>
          </a:p>
          <a:p>
            <a:r>
              <a:rPr lang="en-US" dirty="0" smtClean="0"/>
              <a:t>March 28-29, 2017</a:t>
            </a:r>
            <a:endParaRPr lang="en-US" dirty="0"/>
          </a:p>
          <a:p>
            <a:r>
              <a:rPr lang="en-US" dirty="0" smtClean="0"/>
              <a:t>Portland, OR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883877" y="3511322"/>
            <a:ext cx="5802923" cy="589192"/>
          </a:xfrm>
        </p:spPr>
        <p:txBody>
          <a:bodyPr/>
          <a:lstStyle/>
          <a:p>
            <a:r>
              <a:rPr lang="en-US" dirty="0" smtClean="0"/>
              <a:t>Lauren Saez and Dan Lawson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156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Sources of entanglements 2015 and 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80" r="13484" b="12204"/>
          <a:stretch/>
        </p:blipFill>
        <p:spPr>
          <a:xfrm>
            <a:off x="4293881" y="1321144"/>
            <a:ext cx="4746880" cy="3147619"/>
          </a:xfrm>
          <a:prstGeom prst="rect">
            <a:avLst/>
          </a:prstGeom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4879113" y="1351785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2016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531" y="4640744"/>
            <a:ext cx="2509356" cy="16724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1347" y="4655270"/>
            <a:ext cx="4432674" cy="164009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244266" y="6039814"/>
            <a:ext cx="16797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NOAA MMHSRP </a:t>
            </a:r>
            <a:r>
              <a:rPr lang="en-US" sz="1200" b="1" dirty="0">
                <a:solidFill>
                  <a:srgbClr val="000000"/>
                </a:solidFill>
                <a:latin typeface="Calibri" panose="020F0502020204030204" pitchFamily="34" charset="0"/>
              </a:rPr>
              <a:t>18786 </a:t>
            </a:r>
            <a:endParaRPr lang="en-US" sz="1200" dirty="0"/>
          </a:p>
        </p:txBody>
      </p:sp>
      <p:sp>
        <p:nvSpPr>
          <p:cNvPr id="13" name="Rectangle 12"/>
          <p:cNvSpPr/>
          <p:nvPr/>
        </p:nvSpPr>
        <p:spPr>
          <a:xfrm>
            <a:off x="1795575" y="6072545"/>
            <a:ext cx="156004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NOAA MMHSRP </a:t>
            </a:r>
            <a:r>
              <a:rPr lang="en-US" sz="1100" b="1" dirty="0">
                <a:solidFill>
                  <a:srgbClr val="000000"/>
                </a:solidFill>
                <a:latin typeface="Calibri" panose="020F0502020204030204" pitchFamily="34" charset="0"/>
              </a:rPr>
              <a:t>18786 </a:t>
            </a:r>
            <a:endParaRPr lang="en-US" sz="11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16811" t="2007" r="5747" b="3134"/>
          <a:stretch/>
        </p:blipFill>
        <p:spPr>
          <a:xfrm>
            <a:off x="29496" y="1445342"/>
            <a:ext cx="4645742" cy="308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08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426"/>
            <a:ext cx="8229600" cy="676014"/>
          </a:xfrm>
        </p:spPr>
        <p:txBody>
          <a:bodyPr/>
          <a:lstStyle/>
          <a:p>
            <a:r>
              <a:rPr lang="en-US" dirty="0" smtClean="0"/>
              <a:t>Comparing report and gear set locations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7034" y="699819"/>
            <a:ext cx="8229600" cy="452596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2015 Dungeness crab entanglements (n=11):</a:t>
            </a:r>
          </a:p>
          <a:p>
            <a:pPr lvl="1"/>
            <a:r>
              <a:rPr lang="en-US" dirty="0" smtClean="0"/>
              <a:t>5 cases with similar report and gear set locations</a:t>
            </a:r>
          </a:p>
          <a:p>
            <a:pPr lvl="1"/>
            <a:r>
              <a:rPr lang="en-US" dirty="0"/>
              <a:t>2 </a:t>
            </a:r>
            <a:r>
              <a:rPr lang="en-US" dirty="0" smtClean="0"/>
              <a:t>cases with long </a:t>
            </a:r>
            <a:r>
              <a:rPr lang="en-US" dirty="0"/>
              <a:t>distance between report location and gear set location (gear from Oregon reported on whales in California)</a:t>
            </a:r>
          </a:p>
          <a:p>
            <a:pPr lvl="1"/>
            <a:r>
              <a:rPr lang="en-US" dirty="0" smtClean="0"/>
              <a:t>4 cases with unknown set locations (assumed set within California since it had a CDFW tag)</a:t>
            </a:r>
          </a:p>
          <a:p>
            <a:r>
              <a:rPr lang="en-US" dirty="0" smtClean="0"/>
              <a:t>2016 Dungeness </a:t>
            </a:r>
            <a:r>
              <a:rPr lang="en-US" smtClean="0"/>
              <a:t>crab entanglements (n=22):</a:t>
            </a:r>
            <a:endParaRPr lang="en-US" dirty="0" smtClean="0"/>
          </a:p>
          <a:p>
            <a:pPr lvl="1"/>
            <a:r>
              <a:rPr lang="en-US" dirty="0" smtClean="0"/>
              <a:t>5 cases with similar report and gear set locations</a:t>
            </a:r>
          </a:p>
          <a:p>
            <a:pPr lvl="1"/>
            <a:r>
              <a:rPr lang="en-US" dirty="0" smtClean="0"/>
              <a:t>3 cases  with long distance between report location and gear set location (California gear seen on whales in Canada and Mexico)</a:t>
            </a:r>
          </a:p>
          <a:p>
            <a:pPr lvl="1"/>
            <a:r>
              <a:rPr lang="en-US" dirty="0" smtClean="0"/>
              <a:t>2 cases with long distances between gear set and report location, within the same state</a:t>
            </a:r>
          </a:p>
          <a:p>
            <a:pPr lvl="1"/>
            <a:r>
              <a:rPr lang="en-US" dirty="0" smtClean="0"/>
              <a:t>12 cases with unknown set locations (assumed set within California since it had a CDFW tag)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2064" y="4835267"/>
            <a:ext cx="4866968" cy="161899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306150" y="6226547"/>
            <a:ext cx="16797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NOAA MMHSRP </a:t>
            </a:r>
            <a:r>
              <a:rPr lang="en-US" sz="1200" b="1" dirty="0">
                <a:solidFill>
                  <a:srgbClr val="000000"/>
                </a:solidFill>
                <a:latin typeface="Calibri" panose="020F0502020204030204" pitchFamily="34" charset="0"/>
              </a:rPr>
              <a:t>18786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65310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49" y="457200"/>
            <a:ext cx="8829675" cy="67601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Confirmed Dungeness crab entanglements</a:t>
            </a:r>
            <a:r>
              <a:rPr lang="en-US" dirty="0"/>
              <a:t> </a:t>
            </a:r>
            <a:r>
              <a:rPr lang="en-US" dirty="0" smtClean="0"/>
              <a:t>by month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2584040"/>
              </p:ext>
            </p:extLst>
          </p:nvPr>
        </p:nvGraphicFramePr>
        <p:xfrm>
          <a:off x="2293143" y="1206500"/>
          <a:ext cx="4557715" cy="482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44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72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29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29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Month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Total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January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February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March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April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6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7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June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8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July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3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August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5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September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October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November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December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2842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944" y="249380"/>
            <a:ext cx="8229600" cy="676014"/>
          </a:xfrm>
        </p:spPr>
        <p:txBody>
          <a:bodyPr/>
          <a:lstStyle/>
          <a:p>
            <a:r>
              <a:rPr lang="en-US" dirty="0" smtClean="0"/>
              <a:t>What we know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21484"/>
            <a:ext cx="5129782" cy="5533596"/>
          </a:xfrm>
        </p:spPr>
        <p:txBody>
          <a:bodyPr>
            <a:noAutofit/>
          </a:bodyPr>
          <a:lstStyle/>
          <a:p>
            <a:r>
              <a:rPr lang="en-US" sz="2200" dirty="0" smtClean="0"/>
              <a:t>NMFS West Coast Region is receiving an </a:t>
            </a:r>
            <a:r>
              <a:rPr lang="en-US" sz="2200" b="1" dirty="0" smtClean="0"/>
              <a:t>increasing number of whale entanglement reports (especially Humpbacks)</a:t>
            </a:r>
          </a:p>
          <a:p>
            <a:pPr lvl="1"/>
            <a:r>
              <a:rPr lang="en-US" sz="2000" dirty="0" smtClean="0"/>
              <a:t>Potentially contributing factors: increased outreach/awareness, changing distributions/timing of whales and fishing effort (Environmental? Economic?)</a:t>
            </a:r>
          </a:p>
          <a:p>
            <a:r>
              <a:rPr lang="en-US" sz="2200" b="1" dirty="0" smtClean="0"/>
              <a:t>Blue </a:t>
            </a:r>
            <a:r>
              <a:rPr lang="en-US" sz="2200" b="1" dirty="0"/>
              <a:t>whales </a:t>
            </a:r>
            <a:r>
              <a:rPr lang="en-US" sz="2200" dirty="0"/>
              <a:t>are being reported as entangled! </a:t>
            </a:r>
            <a:r>
              <a:rPr lang="en-US" sz="2200" dirty="0" smtClean="0"/>
              <a:t>None </a:t>
            </a:r>
            <a:r>
              <a:rPr lang="en-US" sz="2200" dirty="0"/>
              <a:t>reported prior to 2015</a:t>
            </a:r>
          </a:p>
          <a:p>
            <a:r>
              <a:rPr lang="en-US" sz="2200" dirty="0" smtClean="0"/>
              <a:t>Recent </a:t>
            </a:r>
            <a:r>
              <a:rPr lang="en-US" sz="2200" dirty="0"/>
              <a:t>(2015-16) increase in entanglements reported in</a:t>
            </a:r>
            <a:r>
              <a:rPr lang="en-US" sz="2200" b="1" dirty="0"/>
              <a:t> central </a:t>
            </a:r>
            <a:r>
              <a:rPr lang="en-US" sz="2200" b="1" dirty="0" smtClean="0"/>
              <a:t>California </a:t>
            </a:r>
            <a:r>
              <a:rPr lang="en-US" sz="2200" dirty="0" smtClean="0"/>
              <a:t>(Whale hotspot? Local Awareness?)</a:t>
            </a:r>
            <a:endParaRPr lang="en-US" sz="2200" dirty="0"/>
          </a:p>
          <a:p>
            <a:r>
              <a:rPr lang="en-US" sz="2200" dirty="0"/>
              <a:t>Whales can carry gear for long distances </a:t>
            </a:r>
            <a:endParaRPr lang="en-US" sz="2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3074" name="Picture 2" descr="http://www.fisheries.noaa.gov/pr/images/cetaceans/humpbackwhale_noaa_larg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3" b="14069"/>
          <a:stretch/>
        </p:blipFill>
        <p:spPr bwMode="auto">
          <a:xfrm>
            <a:off x="5129783" y="187035"/>
            <a:ext cx="3753289" cy="214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00" b="24349"/>
          <a:stretch/>
        </p:blipFill>
        <p:spPr>
          <a:xfrm>
            <a:off x="5129782" y="2462645"/>
            <a:ext cx="3753289" cy="11845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3" b="3472"/>
          <a:stretch/>
        </p:blipFill>
        <p:spPr>
          <a:xfrm>
            <a:off x="5129783" y="3803066"/>
            <a:ext cx="3739607" cy="241069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307227" y="3384745"/>
            <a:ext cx="16797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NOAA MMHSRP </a:t>
            </a: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</a:rPr>
              <a:t>18786 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522144" y="2120177"/>
            <a:ext cx="14377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Photo credit: NOAA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480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162" y="187034"/>
            <a:ext cx="8229600" cy="676014"/>
          </a:xfrm>
        </p:spPr>
        <p:txBody>
          <a:bodyPr/>
          <a:lstStyle/>
          <a:p>
            <a:r>
              <a:rPr lang="en-US" dirty="0"/>
              <a:t>What we </a:t>
            </a:r>
            <a:r>
              <a:rPr lang="en-US" dirty="0" smtClean="0"/>
              <a:t>know (continued)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63048"/>
            <a:ext cx="5449824" cy="5492032"/>
          </a:xfrm>
        </p:spPr>
        <p:txBody>
          <a:bodyPr>
            <a:normAutofit fontScale="70000" lnSpcReduction="20000"/>
          </a:bodyPr>
          <a:lstStyle/>
          <a:p>
            <a:pPr>
              <a:spcBef>
                <a:spcPts val="1200"/>
              </a:spcBef>
            </a:pPr>
            <a:r>
              <a:rPr lang="en-US" dirty="0"/>
              <a:t>More detailed </a:t>
            </a:r>
            <a:r>
              <a:rPr lang="en-US" dirty="0" smtClean="0"/>
              <a:t>documentation/better </a:t>
            </a:r>
            <a:r>
              <a:rPr lang="en-US" dirty="0"/>
              <a:t>reporting </a:t>
            </a:r>
            <a:r>
              <a:rPr lang="en-US" dirty="0" smtClean="0"/>
              <a:t>and increasing response in </a:t>
            </a:r>
            <a:r>
              <a:rPr lang="en-US" dirty="0"/>
              <a:t>recent year has </a:t>
            </a:r>
            <a:r>
              <a:rPr lang="en-US" b="1" dirty="0"/>
              <a:t>increased ability to identify </a:t>
            </a:r>
            <a:r>
              <a:rPr lang="en-US" b="1" dirty="0" smtClean="0"/>
              <a:t>gear (along with trap tags)</a:t>
            </a:r>
            <a:r>
              <a:rPr lang="en-US" dirty="0" smtClean="0"/>
              <a:t>, </a:t>
            </a:r>
            <a:r>
              <a:rPr lang="en-US" dirty="0"/>
              <a:t>but still limited</a:t>
            </a:r>
          </a:p>
          <a:p>
            <a:pPr>
              <a:spcBef>
                <a:spcPts val="1200"/>
              </a:spcBef>
            </a:pPr>
            <a:r>
              <a:rPr lang="en-US" b="1" dirty="0"/>
              <a:t>Trap/pot fisheries </a:t>
            </a:r>
            <a:r>
              <a:rPr lang="en-US" dirty="0"/>
              <a:t>are being identified as the majority entangling gear (of identified gear types); </a:t>
            </a:r>
            <a:r>
              <a:rPr lang="en-US" b="1" dirty="0"/>
              <a:t>commercial Dungeness crab gear </a:t>
            </a:r>
            <a:r>
              <a:rPr lang="en-US" dirty="0"/>
              <a:t>has the highest confirmed entanglement reports</a:t>
            </a:r>
          </a:p>
          <a:p>
            <a:pPr>
              <a:spcBef>
                <a:spcPts val="1200"/>
              </a:spcBef>
            </a:pPr>
            <a:r>
              <a:rPr lang="en-US" dirty="0"/>
              <a:t>Dungeness crab is the largest trap fishery off the west coast with the highest number of participants and number of </a:t>
            </a:r>
            <a:r>
              <a:rPr lang="en-US" dirty="0" smtClean="0"/>
              <a:t>traps/lines: 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Whales </a:t>
            </a:r>
            <a:r>
              <a:rPr lang="en-US" dirty="0"/>
              <a:t>are getting entangled every way </a:t>
            </a:r>
            <a:r>
              <a:rPr lang="en-US" dirty="0" smtClean="0"/>
              <a:t>possible; in mouth/pectoral flippers/tail and in </a:t>
            </a:r>
            <a:r>
              <a:rPr lang="en-US" dirty="0"/>
              <a:t>all types/colors of </a:t>
            </a:r>
            <a:r>
              <a:rPr lang="en-US" dirty="0" smtClean="0"/>
              <a:t>line – not likely to be one easy fix to solve all problems</a:t>
            </a:r>
            <a:endParaRPr lang="en-US" dirty="0"/>
          </a:p>
          <a:p>
            <a:pPr>
              <a:spcBef>
                <a:spcPts val="1200"/>
              </a:spcBef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32" y="863048"/>
            <a:ext cx="3505416" cy="2639741"/>
          </a:xfrm>
          <a:prstGeom prst="rect">
            <a:avLst/>
          </a:prstGeom>
        </p:spPr>
      </p:pic>
      <p:pic>
        <p:nvPicPr>
          <p:cNvPr id="6" name="Picture 5" descr="I:\Stranding Network\Large Whale Entanglement Response\2016\20160522Mn_2\20160522-KSpencer-520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832" y="3715339"/>
            <a:ext cx="3630168" cy="16463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7431919" y="3301617"/>
            <a:ext cx="16797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NOAA MMHSRP </a:t>
            </a: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</a:rPr>
              <a:t>18786 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584319" y="5158124"/>
            <a:ext cx="16797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NOAA MMHSRP </a:t>
            </a: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</a:rPr>
              <a:t>18786 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49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380" y="124690"/>
            <a:ext cx="8229600" cy="676014"/>
          </a:xfrm>
        </p:spPr>
        <p:txBody>
          <a:bodyPr/>
          <a:lstStyle/>
          <a:p>
            <a:r>
              <a:rPr lang="en-US" dirty="0" smtClean="0"/>
              <a:t>What we don’t know (</a:t>
            </a:r>
            <a:r>
              <a:rPr lang="en-US" dirty="0"/>
              <a:t>d</a:t>
            </a:r>
            <a:r>
              <a:rPr lang="en-US" dirty="0" smtClean="0"/>
              <a:t>ata gaps)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7816" y="800705"/>
            <a:ext cx="5403273" cy="555437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u="sng" dirty="0" smtClean="0"/>
              <a:t>Entanglement Data</a:t>
            </a:r>
          </a:p>
          <a:p>
            <a:r>
              <a:rPr lang="en-US" dirty="0" smtClean="0"/>
              <a:t>Identifying entanglement origins</a:t>
            </a:r>
          </a:p>
          <a:p>
            <a:pPr lvl="1"/>
            <a:r>
              <a:rPr lang="en-US" sz="3000" dirty="0" smtClean="0"/>
              <a:t>Fishery</a:t>
            </a:r>
          </a:p>
          <a:p>
            <a:pPr lvl="1"/>
            <a:r>
              <a:rPr lang="en-US" sz="3000" dirty="0" smtClean="0"/>
              <a:t>Set Locations</a:t>
            </a:r>
          </a:p>
          <a:p>
            <a:pPr lvl="1"/>
            <a:r>
              <a:rPr lang="en-US" sz="3000" dirty="0" smtClean="0"/>
              <a:t>Timing (where to focus management and research efforts)</a:t>
            </a:r>
          </a:p>
          <a:p>
            <a:r>
              <a:rPr lang="en-US" dirty="0" smtClean="0"/>
              <a:t>Understanding of configurations of gear involved in entanglements</a:t>
            </a:r>
          </a:p>
          <a:p>
            <a:r>
              <a:rPr lang="en-US" dirty="0" smtClean="0"/>
              <a:t>Knowing the total # of entanglements that occur </a:t>
            </a:r>
            <a:r>
              <a:rPr lang="en-US" sz="2600" dirty="0" smtClean="0"/>
              <a:t>(confirmed reports are minimum estimates)</a:t>
            </a:r>
          </a:p>
          <a:p>
            <a:r>
              <a:rPr lang="en-US" dirty="0" smtClean="0"/>
              <a:t>Understanding how whale behavior and gear configuration factor into increased risk of entanglement</a:t>
            </a:r>
          </a:p>
          <a:p>
            <a:r>
              <a:rPr lang="en-US" dirty="0" smtClean="0"/>
              <a:t>Understanding outcomes of entanglements (long term survival, serious injuries, impacts of reproduction)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0473" y="997526"/>
            <a:ext cx="3236425" cy="485463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417143" y="948473"/>
            <a:ext cx="16797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NOAA MMHSRP </a:t>
            </a: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</a:rPr>
              <a:t>18786 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307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98" y="145472"/>
            <a:ext cx="8229600" cy="676014"/>
          </a:xfrm>
        </p:spPr>
        <p:txBody>
          <a:bodyPr/>
          <a:lstStyle/>
          <a:p>
            <a:r>
              <a:rPr lang="en-US" dirty="0"/>
              <a:t>What we don’t know (data gaps)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9380" y="895564"/>
            <a:ext cx="8318548" cy="520563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u="sng" dirty="0" smtClean="0"/>
              <a:t>Whale data</a:t>
            </a:r>
          </a:p>
          <a:p>
            <a:r>
              <a:rPr lang="en-US" dirty="0" smtClean="0"/>
              <a:t>Precise understanding of seasonal/annual variability in whale presence and abundance along the west coast, including factors that influence that variability (prey availability, water temperatures, etc.)</a:t>
            </a:r>
          </a:p>
          <a:p>
            <a:pPr marL="0" indent="0">
              <a:buNone/>
            </a:pPr>
            <a:r>
              <a:rPr lang="en-US" u="sng" dirty="0" smtClean="0"/>
              <a:t>Fishery Data</a:t>
            </a:r>
          </a:p>
          <a:p>
            <a:r>
              <a:rPr lang="en-US" dirty="0" smtClean="0"/>
              <a:t>Precisely where and when (spatial and temporal) crab gear is distributed across the west coast, along with factors that influence variability</a:t>
            </a:r>
          </a:p>
          <a:p>
            <a:r>
              <a:rPr lang="en-US" dirty="0" smtClean="0"/>
              <a:t>Knowledge of how crab gear is configured across the west coast</a:t>
            </a:r>
          </a:p>
          <a:p>
            <a:r>
              <a:rPr lang="en-US" dirty="0" smtClean="0"/>
              <a:t>General knowledge of recreational crab fishery</a:t>
            </a:r>
          </a:p>
          <a:p>
            <a:pPr marL="0" indent="0">
              <a:buNone/>
            </a:pPr>
            <a:r>
              <a:rPr lang="en-US" u="sng" dirty="0" smtClean="0"/>
              <a:t>Solutions</a:t>
            </a:r>
          </a:p>
          <a:p>
            <a:r>
              <a:rPr lang="en-US" dirty="0" smtClean="0"/>
              <a:t>Effectiveness of ideas to reduce risk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are not necessarily clear</a:t>
            </a:r>
          </a:p>
          <a:p>
            <a:r>
              <a:rPr lang="en-US" dirty="0" smtClean="0"/>
              <a:t>Evaluation of innovations in terms of reducing </a:t>
            </a:r>
          </a:p>
          <a:p>
            <a:pPr marL="457200" lvl="1" indent="0">
              <a:buNone/>
            </a:pPr>
            <a:r>
              <a:rPr lang="en-US" dirty="0" smtClean="0"/>
              <a:t>entanglements may be difficult</a:t>
            </a:r>
          </a:p>
          <a:p>
            <a:pPr lvl="1"/>
            <a:r>
              <a:rPr lang="en-US" dirty="0"/>
              <a:t>R</a:t>
            </a:r>
            <a:r>
              <a:rPr lang="en-US" dirty="0" smtClean="0"/>
              <a:t>equire time and coordination across </a:t>
            </a:r>
          </a:p>
          <a:p>
            <a:pPr marL="457200" lvl="1" indent="0">
              <a:buNone/>
            </a:pPr>
            <a:r>
              <a:rPr lang="en-US" dirty="0" smtClean="0"/>
              <a:t>west coast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27255" y="4575324"/>
            <a:ext cx="3716745" cy="152586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427255" y="5850561"/>
            <a:ext cx="156004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NOAA MMHSRP </a:t>
            </a:r>
            <a:r>
              <a:rPr lang="en-US" sz="1100" b="1" dirty="0">
                <a:solidFill>
                  <a:srgbClr val="000000"/>
                </a:solidFill>
                <a:latin typeface="Calibri" panose="020F0502020204030204" pitchFamily="34" charset="0"/>
              </a:rPr>
              <a:t>18786 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580633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44" y="124688"/>
            <a:ext cx="8229600" cy="676014"/>
          </a:xfrm>
        </p:spPr>
        <p:txBody>
          <a:bodyPr/>
          <a:lstStyle/>
          <a:p>
            <a:r>
              <a:rPr lang="en-US" dirty="0" smtClean="0"/>
              <a:t>What are we doing?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751185"/>
            <a:ext cx="5710335" cy="560389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1900" b="1" dirty="0" smtClean="0"/>
              <a:t>Extensive outreach </a:t>
            </a:r>
            <a:r>
              <a:rPr lang="en-US" sz="1900" dirty="0" smtClean="0"/>
              <a:t>on the entanglement issue across the west coast; response training</a:t>
            </a:r>
          </a:p>
          <a:p>
            <a:pPr>
              <a:spcAft>
                <a:spcPts val="600"/>
              </a:spcAft>
            </a:pPr>
            <a:r>
              <a:rPr lang="en-US" sz="1900" b="1" dirty="0" smtClean="0"/>
              <a:t>Supporting initiatives </a:t>
            </a:r>
            <a:r>
              <a:rPr lang="en-US" sz="1900" dirty="0" smtClean="0"/>
              <a:t>such as the California Dungeness Crab Whale Entanglement Working Group (started in 2015)</a:t>
            </a:r>
          </a:p>
          <a:p>
            <a:pPr lvl="1">
              <a:spcAft>
                <a:spcPts val="600"/>
              </a:spcAft>
            </a:pPr>
            <a:r>
              <a:rPr lang="en-US" sz="1900" dirty="0" smtClean="0"/>
              <a:t>Develop recommendations for industry and management (e.g. Best Practices Guide) </a:t>
            </a:r>
          </a:p>
          <a:p>
            <a:pPr lvl="1">
              <a:spcAft>
                <a:spcPts val="600"/>
              </a:spcAft>
            </a:pPr>
            <a:r>
              <a:rPr lang="en-US" sz="1900" dirty="0" smtClean="0"/>
              <a:t>Promote gear research, enhanced data collection analysis</a:t>
            </a:r>
            <a:endParaRPr lang="en-US" sz="1900" dirty="0"/>
          </a:p>
          <a:p>
            <a:pPr>
              <a:spcAft>
                <a:spcPts val="600"/>
              </a:spcAft>
            </a:pPr>
            <a:r>
              <a:rPr lang="en-US" sz="1900" b="1" dirty="0" smtClean="0"/>
              <a:t>Review/analysis </a:t>
            </a:r>
            <a:r>
              <a:rPr lang="en-US" sz="1900" b="1" dirty="0"/>
              <a:t>of whale entanglement </a:t>
            </a:r>
            <a:r>
              <a:rPr lang="en-US" sz="1900" b="1" dirty="0" smtClean="0"/>
              <a:t>documentation</a:t>
            </a:r>
            <a:r>
              <a:rPr lang="en-US" sz="1900" dirty="0" smtClean="0"/>
              <a:t> </a:t>
            </a:r>
          </a:p>
          <a:p>
            <a:pPr>
              <a:spcAft>
                <a:spcPts val="600"/>
              </a:spcAft>
            </a:pPr>
            <a:r>
              <a:rPr lang="en-US" sz="1900" dirty="0" smtClean="0"/>
              <a:t>Working to </a:t>
            </a:r>
            <a:r>
              <a:rPr lang="en-US" sz="1900" b="1" dirty="0" smtClean="0"/>
              <a:t>provide/facilitate scientific expertise and developing tools</a:t>
            </a:r>
            <a:r>
              <a:rPr lang="en-US" sz="1900" dirty="0" smtClean="0"/>
              <a:t> that can be used by industry, States, others, to help understand and address this issue (e.g. whale models)</a:t>
            </a:r>
          </a:p>
          <a:p>
            <a:pPr>
              <a:spcAft>
                <a:spcPts val="600"/>
              </a:spcAft>
            </a:pPr>
            <a:r>
              <a:rPr lang="en-US" sz="1900" b="1" dirty="0" smtClean="0"/>
              <a:t>Funding</a:t>
            </a:r>
            <a:r>
              <a:rPr lang="en-US" sz="1900" dirty="0" smtClean="0"/>
              <a:t> (BREP)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3" t="11732" r="10013" b="13520"/>
          <a:stretch/>
        </p:blipFill>
        <p:spPr>
          <a:xfrm>
            <a:off x="23530582" y="18197140"/>
            <a:ext cx="4646699" cy="35449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8" b="27746"/>
          <a:stretch/>
        </p:blipFill>
        <p:spPr>
          <a:xfrm rot="5400000">
            <a:off x="20603418" y="18957126"/>
            <a:ext cx="3544905" cy="20974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335" y="3278523"/>
            <a:ext cx="3433665" cy="29302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4" t="6768" b="28586"/>
          <a:stretch/>
        </p:blipFill>
        <p:spPr>
          <a:xfrm rot="5400000">
            <a:off x="5762720" y="766666"/>
            <a:ext cx="3054926" cy="1770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45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28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concern</a:t>
            </a:r>
            <a:endParaRPr 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07294"/>
            <a:ext cx="8229600" cy="4822031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600" dirty="0" smtClean="0"/>
              <a:t>Entanglement of marine mammals in fishing gear is a global problem </a:t>
            </a:r>
          </a:p>
          <a:p>
            <a:pPr>
              <a:lnSpc>
                <a:spcPct val="90000"/>
              </a:lnSpc>
            </a:pPr>
            <a:r>
              <a:rPr lang="en-US" sz="3000" dirty="0" smtClean="0"/>
              <a:t>NMFS </a:t>
            </a:r>
            <a:r>
              <a:rPr lang="en-US" sz="3000" dirty="0"/>
              <a:t>has identified large whale entanglement in fishing gear along the US West Coast as a priority management issue</a:t>
            </a:r>
          </a:p>
          <a:p>
            <a:pPr marL="342900" indent="-342900" eaLnBrk="1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000" dirty="0"/>
              <a:t>Entanglement reports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ea typeface="ＭＳ Ｐゴシック" pitchFamily="-1" charset="-128"/>
              </a:rPr>
              <a:t>Opportunistic sightings from a variety of </a:t>
            </a:r>
            <a:r>
              <a:rPr lang="en-US" sz="2400" dirty="0" smtClean="0">
                <a:ea typeface="ＭＳ Ｐゴシック" pitchFamily="-1" charset="-128"/>
              </a:rPr>
              <a:t>sources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>
                <a:ea typeface="ＭＳ Ｐゴシック" pitchFamily="-1" charset="-128"/>
              </a:rPr>
              <a:t>Underestimate of total entanglements </a:t>
            </a:r>
            <a:r>
              <a:rPr lang="en-US" sz="1900" dirty="0" smtClean="0">
                <a:ea typeface="ＭＳ Ｐゴシック" pitchFamily="-1" charset="-128"/>
              </a:rPr>
              <a:t>(emaciated whales sink quickly)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>
                <a:ea typeface="ＭＳ Ｐゴシック" pitchFamily="-1" charset="-128"/>
              </a:rPr>
              <a:t>Gap in identification of whale species &amp; gear involved</a:t>
            </a:r>
          </a:p>
          <a:p>
            <a:pPr marL="342900" indent="-342900" eaLnBrk="1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336 </a:t>
            </a:r>
            <a:r>
              <a:rPr lang="en-US" sz="2800" dirty="0"/>
              <a:t>whales reported </a:t>
            </a:r>
            <a:r>
              <a:rPr lang="en-US" sz="2800" dirty="0" smtClean="0"/>
              <a:t>entangled between 2000 and 2016 </a:t>
            </a:r>
            <a:r>
              <a:rPr lang="en-US" sz="1800" dirty="0" smtClean="0"/>
              <a:t>(California, Oregon, and Washington)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>
                <a:ea typeface="ＭＳ Ｐゴシック" pitchFamily="-1" charset="-128"/>
              </a:rPr>
              <a:t>166 </a:t>
            </a:r>
            <a:r>
              <a:rPr lang="en-US" sz="2400" dirty="0">
                <a:ea typeface="ＭＳ Ｐゴシック" pitchFamily="-1" charset="-128"/>
              </a:rPr>
              <a:t>Humpbacks, </a:t>
            </a:r>
            <a:r>
              <a:rPr lang="en-US" sz="2400" dirty="0" smtClean="0">
                <a:ea typeface="ＭＳ Ｐゴシック" pitchFamily="-1" charset="-128"/>
              </a:rPr>
              <a:t>102 </a:t>
            </a:r>
            <a:r>
              <a:rPr lang="en-US" sz="2400" dirty="0">
                <a:ea typeface="ＭＳ Ｐゴシック" pitchFamily="-1" charset="-128"/>
              </a:rPr>
              <a:t>Grays,</a:t>
            </a:r>
            <a:r>
              <a:rPr lang="en-US" sz="2400" dirty="0" smtClean="0">
                <a:ea typeface="ＭＳ Ｐゴシック" pitchFamily="-1" charset="-128"/>
              </a:rPr>
              <a:t> 6 </a:t>
            </a:r>
            <a:r>
              <a:rPr lang="en-US" sz="2400" dirty="0">
                <a:ea typeface="ＭＳ Ｐゴシック" pitchFamily="-1" charset="-128"/>
              </a:rPr>
              <a:t>Fins, </a:t>
            </a:r>
            <a:r>
              <a:rPr lang="en-US" sz="2400" dirty="0" smtClean="0">
                <a:ea typeface="ＭＳ Ｐゴシック" pitchFamily="-1" charset="-128"/>
              </a:rPr>
              <a:t>5 Blues, 2 </a:t>
            </a:r>
            <a:r>
              <a:rPr lang="en-US" sz="2400" dirty="0">
                <a:ea typeface="ＭＳ Ｐゴシック" pitchFamily="-1" charset="-128"/>
              </a:rPr>
              <a:t>Minke,</a:t>
            </a:r>
            <a:r>
              <a:rPr lang="en-US" sz="2400" dirty="0" smtClean="0">
                <a:ea typeface="ＭＳ Ｐゴシック" pitchFamily="-1" charset="-128"/>
              </a:rPr>
              <a:t> 2 Sperms, 2 Killer whales, and 50 Unidentified species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009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 descr="rcprofile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Box 4"/>
          <p:cNvSpPr txBox="1">
            <a:spLocks noChangeArrowheads="1"/>
          </p:cNvSpPr>
          <p:nvPr/>
        </p:nvSpPr>
        <p:spPr bwMode="auto">
          <a:xfrm>
            <a:off x="0" y="6480175"/>
            <a:ext cx="914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>
                <a:latin typeface="Calibri" panose="020F0502020204030204" pitchFamily="34" charset="0"/>
              </a:rPr>
              <a:t>Provincetown Center for Coastal Studies. WR-2009-09. Taken under NOAA permit 932-1489.</a:t>
            </a: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152400" y="-4763"/>
            <a:ext cx="33686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dirty="0">
                <a:solidFill>
                  <a:schemeClr val="bg1"/>
                </a:solidFill>
                <a:latin typeface="Calibri" panose="020F0502020204030204" pitchFamily="34" charset="0"/>
              </a:rPr>
              <a:t>What you see above the water . . .</a:t>
            </a:r>
          </a:p>
        </p:txBody>
      </p:sp>
    </p:spTree>
    <p:extLst>
      <p:ext uri="{BB962C8B-B14F-4D97-AF65-F5344CB8AC3E}">
        <p14:creationId xmlns:p14="http://schemas.microsoft.com/office/powerpoint/2010/main" val="7187984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 descr="rcprofile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Box 3"/>
          <p:cNvSpPr txBox="1">
            <a:spLocks noChangeArrowheads="1"/>
          </p:cNvSpPr>
          <p:nvPr/>
        </p:nvSpPr>
        <p:spPr bwMode="auto">
          <a:xfrm>
            <a:off x="0" y="6480175"/>
            <a:ext cx="914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 dirty="0">
                <a:latin typeface="Calibri" panose="020F0502020204030204" pitchFamily="34" charset="0"/>
              </a:rPr>
              <a:t>Provincetown Center for Coastal Studies. WR-2008-09. Taken under NOAA permit 932-1489.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133600" y="381000"/>
            <a:ext cx="3209925" cy="1981200"/>
            <a:chOff x="1743561" y="381000"/>
            <a:chExt cx="3209439" cy="1981200"/>
          </a:xfrm>
        </p:grpSpPr>
        <p:pic>
          <p:nvPicPr>
            <p:cNvPr id="24582" name="Picture 4" descr="rcuw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2600" y="381000"/>
              <a:ext cx="3200400" cy="198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1753085" y="381000"/>
              <a:ext cx="3199915" cy="1981200"/>
            </a:xfrm>
            <a:prstGeom prst="rect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4584" name="TextBox 6"/>
            <p:cNvSpPr txBox="1">
              <a:spLocks noChangeArrowheads="1"/>
            </p:cNvSpPr>
            <p:nvPr/>
          </p:nvSpPr>
          <p:spPr bwMode="auto">
            <a:xfrm>
              <a:off x="1743561" y="1990239"/>
              <a:ext cx="121174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800">
                  <a:latin typeface="Calibri" panose="020F0502020204030204" pitchFamily="34" charset="0"/>
                </a:rPr>
                <a:t>Left flipper</a:t>
              </a:r>
            </a:p>
          </p:txBody>
        </p:sp>
      </p:grpSp>
      <p:sp>
        <p:nvSpPr>
          <p:cNvPr id="24581" name="Text Box 8"/>
          <p:cNvSpPr txBox="1">
            <a:spLocks noChangeArrowheads="1"/>
          </p:cNvSpPr>
          <p:nvPr/>
        </p:nvSpPr>
        <p:spPr bwMode="auto">
          <a:xfrm>
            <a:off x="136525" y="-31750"/>
            <a:ext cx="2876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dirty="0">
                <a:solidFill>
                  <a:schemeClr val="bg1"/>
                </a:solidFill>
                <a:latin typeface="Calibri" panose="020F0502020204030204" pitchFamily="34" charset="0"/>
              </a:rPr>
              <a:t>What is really happening . . .</a:t>
            </a:r>
            <a:r>
              <a:rPr lang="en-US" altLang="en-US" sz="18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034274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Long term trend of whale entanglement reporting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6398611"/>
              </p:ext>
            </p:extLst>
          </p:nvPr>
        </p:nvGraphicFramePr>
        <p:xfrm>
          <a:off x="457200" y="12065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047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1554" y="1847052"/>
            <a:ext cx="5218562" cy="3169466"/>
          </a:xfrm>
          <a:prstGeom prst="rect">
            <a:avLst/>
          </a:prstGeom>
          <a:ln>
            <a:noFill/>
          </a:ln>
        </p:spPr>
      </p:pic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43976909"/>
              </p:ext>
            </p:extLst>
          </p:nvPr>
        </p:nvGraphicFramePr>
        <p:xfrm>
          <a:off x="0" y="1767351"/>
          <a:ext cx="4419600" cy="3291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itle 5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7601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whales are being reported as entangled?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7388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4313"/>
            <a:ext cx="8229600" cy="945837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/>
              <a:t>Comparing 1982-2013, 2014, 2015 and 2016: </a:t>
            </a:r>
            <a:br>
              <a:rPr lang="en-US" sz="3200" dirty="0" smtClean="0"/>
            </a:br>
            <a:r>
              <a:rPr lang="en-US" sz="2400" dirty="0" smtClean="0"/>
              <a:t>Whale entanglement reports by month</a:t>
            </a:r>
            <a:endParaRPr lang="en-US" sz="32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72642639"/>
              </p:ext>
            </p:extLst>
          </p:nvPr>
        </p:nvGraphicFramePr>
        <p:xfrm>
          <a:off x="4894730" y="1340971"/>
          <a:ext cx="3498044" cy="44291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549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73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19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10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27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36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Calibri" panose="020F0502020204030204" pitchFamily="34" charset="0"/>
                        </a:rPr>
                        <a:t>Gray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63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Calibri" panose="020F0502020204030204" pitchFamily="34" charset="0"/>
                        </a:rPr>
                        <a:t>Month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82-13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2014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63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</a:rPr>
                        <a:t>January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63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Calibri" panose="020F0502020204030204" pitchFamily="34" charset="0"/>
                        </a:rPr>
                        <a:t>February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63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</a:rPr>
                        <a:t>March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63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Calibri" panose="020F0502020204030204" pitchFamily="34" charset="0"/>
                        </a:rPr>
                        <a:t>April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63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Calibri" panose="020F0502020204030204" pitchFamily="34" charset="0"/>
                        </a:rPr>
                        <a:t>May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63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Calibri" panose="020F0502020204030204" pitchFamily="34" charset="0"/>
                        </a:rPr>
                        <a:t>June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63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Calibri" panose="020F0502020204030204" pitchFamily="34" charset="0"/>
                        </a:rPr>
                        <a:t>July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63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Calibri" panose="020F0502020204030204" pitchFamily="34" charset="0"/>
                        </a:rPr>
                        <a:t>August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63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Calibri" panose="020F0502020204030204" pitchFamily="34" charset="0"/>
                        </a:rPr>
                        <a:t>September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63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Calibri" panose="020F0502020204030204" pitchFamily="34" charset="0"/>
                        </a:rPr>
                        <a:t>October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63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Calibri" panose="020F0502020204030204" pitchFamily="34" charset="0"/>
                        </a:rPr>
                        <a:t>November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63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</a:rPr>
                        <a:t>December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7</a:t>
            </a:fld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9932399"/>
              </p:ext>
            </p:extLst>
          </p:nvPr>
        </p:nvGraphicFramePr>
        <p:xfrm>
          <a:off x="591672" y="1364130"/>
          <a:ext cx="3180228" cy="44291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473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10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57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98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9629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36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Humpback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63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Calibri" panose="020F0502020204030204" pitchFamily="34" charset="0"/>
                        </a:rPr>
                        <a:t>Month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82-13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2014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63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</a:rPr>
                        <a:t>January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63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</a:rPr>
                        <a:t>February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63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</a:rPr>
                        <a:t>March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63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Calibri" panose="020F0502020204030204" pitchFamily="34" charset="0"/>
                        </a:rPr>
                        <a:t>April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63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Calibri" panose="020F0502020204030204" pitchFamily="34" charset="0"/>
                        </a:rPr>
                        <a:t>May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63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Calibri" panose="020F0502020204030204" pitchFamily="34" charset="0"/>
                        </a:rPr>
                        <a:t>June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63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Calibri" panose="020F0502020204030204" pitchFamily="34" charset="0"/>
                        </a:rPr>
                        <a:t>July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63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Calibri" panose="020F0502020204030204" pitchFamily="34" charset="0"/>
                        </a:rPr>
                        <a:t>August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63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Calibri" panose="020F0502020204030204" pitchFamily="34" charset="0"/>
                        </a:rPr>
                        <a:t>September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63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Calibri" panose="020F0502020204030204" pitchFamily="34" charset="0"/>
                        </a:rPr>
                        <a:t>October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63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Calibri" panose="020F0502020204030204" pitchFamily="34" charset="0"/>
                        </a:rPr>
                        <a:t>November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63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</a:rPr>
                        <a:t>December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0183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133023"/>
            <a:ext cx="8229600" cy="1077859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Where are entanglements reported?</a:t>
            </a:r>
            <a:br>
              <a:rPr lang="en-US" dirty="0" smtClean="0"/>
            </a:br>
            <a:r>
              <a:rPr lang="en-US" sz="1800" dirty="0"/>
              <a:t>N</a:t>
            </a:r>
            <a:r>
              <a:rPr lang="en-US" sz="1800" dirty="0" smtClean="0"/>
              <a:t>ote: where entanglement were reported is often not where the whale became entangled</a:t>
            </a:r>
            <a:endParaRPr lang="en-US" dirty="0"/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273157"/>
              </p:ext>
            </p:extLst>
          </p:nvPr>
        </p:nvGraphicFramePr>
        <p:xfrm>
          <a:off x="1089418" y="1273228"/>
          <a:ext cx="6745327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4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05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81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83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339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State/Region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1982-2013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2016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BC Canada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1*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WA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278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66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Mexico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2*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EDCC8-7310-FB40-84F0-E707C2F93992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57200" y="3516462"/>
            <a:ext cx="8413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 Indicates that the entanglement involved gear that was confirmed to be from U.S. Dungeness crab fisheries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92508" y="3968238"/>
            <a:ext cx="4939145" cy="238684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381583" y="6136955"/>
            <a:ext cx="16797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NOAA MMHSRP </a:t>
            </a:r>
            <a:r>
              <a:rPr lang="en-US" sz="1200" b="1" dirty="0">
                <a:solidFill>
                  <a:srgbClr val="000000"/>
                </a:solidFill>
                <a:latin typeface="Calibri" panose="020F0502020204030204" pitchFamily="34" charset="0"/>
              </a:rPr>
              <a:t>18786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7190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9948" y="249381"/>
            <a:ext cx="4426527" cy="572844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59" y="249381"/>
            <a:ext cx="4400079" cy="569421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48640" y="3947419"/>
            <a:ext cx="5277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(n=62)</a:t>
            </a:r>
            <a:endParaRPr 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328339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OAA Fisheries Content Slides">
  <a:themeElements>
    <a:clrScheme name="Custom 11">
      <a:dk1>
        <a:sysClr val="windowText" lastClr="000000"/>
      </a:dk1>
      <a:lt1>
        <a:sysClr val="window" lastClr="FFFFFF"/>
      </a:lt1>
      <a:dk2>
        <a:srgbClr val="00467F"/>
      </a:dk2>
      <a:lt2>
        <a:srgbClr val="CCE7EA"/>
      </a:lt2>
      <a:accent1>
        <a:srgbClr val="008998"/>
      </a:accent1>
      <a:accent2>
        <a:srgbClr val="CC9C4A"/>
      </a:accent2>
      <a:accent3>
        <a:srgbClr val="EA7125"/>
      </a:accent3>
      <a:accent4>
        <a:srgbClr val="738539"/>
      </a:accent4>
      <a:accent5>
        <a:srgbClr val="9C552D"/>
      </a:accent5>
      <a:accent6>
        <a:srgbClr val="C0311A"/>
      </a:accent6>
      <a:hlink>
        <a:srgbClr val="0000FF"/>
      </a:hlink>
      <a:folHlink>
        <a:srgbClr val="800080"/>
      </a:folHlink>
    </a:clrScheme>
    <a:fontScheme name="Horizon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NOAA Divider Slides">
  <a:themeElements>
    <a:clrScheme name="Custom 11">
      <a:dk1>
        <a:sysClr val="windowText" lastClr="000000"/>
      </a:dk1>
      <a:lt1>
        <a:sysClr val="window" lastClr="FFFFFF"/>
      </a:lt1>
      <a:dk2>
        <a:srgbClr val="00467F"/>
      </a:dk2>
      <a:lt2>
        <a:srgbClr val="CCE7EA"/>
      </a:lt2>
      <a:accent1>
        <a:srgbClr val="008998"/>
      </a:accent1>
      <a:accent2>
        <a:srgbClr val="CC9C4A"/>
      </a:accent2>
      <a:accent3>
        <a:srgbClr val="EA7125"/>
      </a:accent3>
      <a:accent4>
        <a:srgbClr val="738539"/>
      </a:accent4>
      <a:accent5>
        <a:srgbClr val="9C552D"/>
      </a:accent5>
      <a:accent6>
        <a:srgbClr val="C0311A"/>
      </a:accent6>
      <a:hlink>
        <a:srgbClr val="0000FF"/>
      </a:hlink>
      <a:folHlink>
        <a:srgbClr val="800080"/>
      </a:folHlink>
    </a:clrScheme>
    <a:fontScheme name="Horizon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NOAA Title Options">
  <a:themeElements>
    <a:clrScheme name="Custom 11">
      <a:dk1>
        <a:sysClr val="windowText" lastClr="000000"/>
      </a:dk1>
      <a:lt1>
        <a:sysClr val="window" lastClr="FFFFFF"/>
      </a:lt1>
      <a:dk2>
        <a:srgbClr val="00467F"/>
      </a:dk2>
      <a:lt2>
        <a:srgbClr val="CCE7EA"/>
      </a:lt2>
      <a:accent1>
        <a:srgbClr val="008998"/>
      </a:accent1>
      <a:accent2>
        <a:srgbClr val="CC9C4A"/>
      </a:accent2>
      <a:accent3>
        <a:srgbClr val="EA7125"/>
      </a:accent3>
      <a:accent4>
        <a:srgbClr val="738539"/>
      </a:accent4>
      <a:accent5>
        <a:srgbClr val="9C552D"/>
      </a:accent5>
      <a:accent6>
        <a:srgbClr val="C0311A"/>
      </a:accent6>
      <a:hlink>
        <a:srgbClr val="0000FF"/>
      </a:hlink>
      <a:folHlink>
        <a:srgbClr val="800080"/>
      </a:folHlink>
    </a:clrScheme>
    <a:fontScheme name="Horizon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2519</TotalTime>
  <Words>1408</Words>
  <Application>Microsoft Office PowerPoint</Application>
  <PresentationFormat>On-screen Show (4:3)</PresentationFormat>
  <Paragraphs>368</Paragraphs>
  <Slides>18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ＭＳ Ｐゴシック</vt:lpstr>
      <vt:lpstr>Arial</vt:lpstr>
      <vt:lpstr>Arial Narrow</vt:lpstr>
      <vt:lpstr>Arial Narrow Bold</vt:lpstr>
      <vt:lpstr>Calibri</vt:lpstr>
      <vt:lpstr>Garamond</vt:lpstr>
      <vt:lpstr>NOAA Fisheries Content Slides</vt:lpstr>
      <vt:lpstr>NOAA Divider Slides</vt:lpstr>
      <vt:lpstr>NOAA Title Options</vt:lpstr>
      <vt:lpstr>Understanding U.S. west coast whale entanglements</vt:lpstr>
      <vt:lpstr>The concern</vt:lpstr>
      <vt:lpstr>PowerPoint Presentation</vt:lpstr>
      <vt:lpstr>PowerPoint Presentation</vt:lpstr>
      <vt:lpstr>Long term trend of whale entanglement reporting</vt:lpstr>
      <vt:lpstr>What whales are being reported as entangled?</vt:lpstr>
      <vt:lpstr>Comparing 1982-2013, 2014, 2015 and 2016:  Whale entanglement reports by month</vt:lpstr>
      <vt:lpstr>Where are entanglements reported? Note: where entanglement were reported is often not where the whale became entangled</vt:lpstr>
      <vt:lpstr>PowerPoint Presentation</vt:lpstr>
      <vt:lpstr>Sources of entanglements 2015 and 2016</vt:lpstr>
      <vt:lpstr>Comparing report and gear set locations </vt:lpstr>
      <vt:lpstr>Confirmed Dungeness crab entanglements by month</vt:lpstr>
      <vt:lpstr>What we know  </vt:lpstr>
      <vt:lpstr>What we know (continued)</vt:lpstr>
      <vt:lpstr>What we don’t know (data gaps)</vt:lpstr>
      <vt:lpstr>What we don’t know (data gaps)</vt:lpstr>
      <vt:lpstr>What are we doing?</vt:lpstr>
      <vt:lpstr>Questions?</vt:lpstr>
    </vt:vector>
  </TitlesOfParts>
  <Company>Janin/Cliff Design,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James Durham</dc:creator>
  <cp:lastModifiedBy>Thom Kincheloe</cp:lastModifiedBy>
  <cp:revision>174</cp:revision>
  <dcterms:created xsi:type="dcterms:W3CDTF">2012-07-23T20:47:30Z</dcterms:created>
  <dcterms:modified xsi:type="dcterms:W3CDTF">2017-03-31T16:57:28Z</dcterms:modified>
</cp:coreProperties>
</file>